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Default Extension="pptx" ContentType="application/vnd.openxmlformats-officedocument.presentationml.presentation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6" r:id="rId5"/>
    <p:sldMasterId id="2147484008" r:id="rId6"/>
    <p:sldMasterId id="2147484020" r:id="rId7"/>
    <p:sldMasterId id="2147484044" r:id="rId8"/>
    <p:sldMasterId id="2147484056" r:id="rId9"/>
    <p:sldMasterId id="2147484068" r:id="rId10"/>
    <p:sldMasterId id="2147484080" r:id="rId11"/>
    <p:sldMasterId id="2147484092" r:id="rId12"/>
    <p:sldMasterId id="2147484104" r:id="rId13"/>
    <p:sldMasterId id="2147484116" r:id="rId14"/>
  </p:sldMasterIdLst>
  <p:notesMasterIdLst>
    <p:notesMasterId r:id="rId90"/>
  </p:notesMasterIdLst>
  <p:sldIdLst>
    <p:sldId id="256" r:id="rId15"/>
    <p:sldId id="258" r:id="rId16"/>
    <p:sldId id="257" r:id="rId17"/>
    <p:sldId id="271" r:id="rId18"/>
    <p:sldId id="259" r:id="rId19"/>
    <p:sldId id="272" r:id="rId20"/>
    <p:sldId id="260" r:id="rId21"/>
    <p:sldId id="261" r:id="rId22"/>
    <p:sldId id="269" r:id="rId23"/>
    <p:sldId id="292" r:id="rId24"/>
    <p:sldId id="291" r:id="rId25"/>
    <p:sldId id="274" r:id="rId26"/>
    <p:sldId id="275" r:id="rId27"/>
    <p:sldId id="276" r:id="rId28"/>
    <p:sldId id="279" r:id="rId29"/>
    <p:sldId id="284" r:id="rId30"/>
    <p:sldId id="294" r:id="rId31"/>
    <p:sldId id="296" r:id="rId32"/>
    <p:sldId id="297" r:id="rId33"/>
    <p:sldId id="295" r:id="rId34"/>
    <p:sldId id="341" r:id="rId35"/>
    <p:sldId id="339" r:id="rId36"/>
    <p:sldId id="327" r:id="rId37"/>
    <p:sldId id="293" r:id="rId38"/>
    <p:sldId id="298" r:id="rId39"/>
    <p:sldId id="356" r:id="rId40"/>
    <p:sldId id="349" r:id="rId41"/>
    <p:sldId id="347" r:id="rId42"/>
    <p:sldId id="342" r:id="rId43"/>
    <p:sldId id="328" r:id="rId44"/>
    <p:sldId id="350" r:id="rId45"/>
    <p:sldId id="344" r:id="rId46"/>
    <p:sldId id="346" r:id="rId47"/>
    <p:sldId id="351" r:id="rId48"/>
    <p:sldId id="352" r:id="rId49"/>
    <p:sldId id="343" r:id="rId50"/>
    <p:sldId id="283" r:id="rId51"/>
    <p:sldId id="301" r:id="rId52"/>
    <p:sldId id="303" r:id="rId53"/>
    <p:sldId id="304" r:id="rId54"/>
    <p:sldId id="306" r:id="rId55"/>
    <p:sldId id="305" r:id="rId56"/>
    <p:sldId id="307" r:id="rId57"/>
    <p:sldId id="308" r:id="rId58"/>
    <p:sldId id="263" r:id="rId59"/>
    <p:sldId id="264" r:id="rId60"/>
    <p:sldId id="265" r:id="rId61"/>
    <p:sldId id="262" r:id="rId62"/>
    <p:sldId id="266" r:id="rId63"/>
    <p:sldId id="324" r:id="rId64"/>
    <p:sldId id="317" r:id="rId65"/>
    <p:sldId id="319" r:id="rId66"/>
    <p:sldId id="320" r:id="rId67"/>
    <p:sldId id="323" r:id="rId68"/>
    <p:sldId id="321" r:id="rId69"/>
    <p:sldId id="358" r:id="rId70"/>
    <p:sldId id="340" r:id="rId71"/>
    <p:sldId id="360" r:id="rId72"/>
    <p:sldId id="359" r:id="rId73"/>
    <p:sldId id="281" r:id="rId74"/>
    <p:sldId id="353" r:id="rId75"/>
    <p:sldId id="355" r:id="rId76"/>
    <p:sldId id="354" r:id="rId77"/>
    <p:sldId id="357" r:id="rId78"/>
    <p:sldId id="362" r:id="rId79"/>
    <p:sldId id="363" r:id="rId80"/>
    <p:sldId id="361" r:id="rId81"/>
    <p:sldId id="312" r:id="rId82"/>
    <p:sldId id="277" r:id="rId83"/>
    <p:sldId id="288" r:id="rId84"/>
    <p:sldId id="314" r:id="rId85"/>
    <p:sldId id="313" r:id="rId86"/>
    <p:sldId id="338" r:id="rId87"/>
    <p:sldId id="290" r:id="rId88"/>
    <p:sldId id="315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9A4EE-AE65-4CCD-A08F-41ACC9AC4B41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2ADD6-CD28-43C1-BB1B-D98F8A54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1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Таким образом, мы поняли, что наши педагоги подобно учащимся, обучаемым в условиях реализации ФГОС ООО, стали проводить рефлексию. Но не могли найти ответы на некоторые</a:t>
            </a:r>
            <a:r>
              <a:rPr lang="ru-RU" baseline="0" dirty="0" smtClean="0"/>
              <a:t> свои вопросы.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5CD0-7C3A-4932-83B1-DB303E160BD7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fld id="{3BCD80F9-5C1C-4823-8BA3-6F8D1924AA89}" type="slidenum">
              <a:rPr lang="ru-RU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867D31-7F6F-4F3E-B01F-978CBE649977}" type="slidenum">
              <a:rPr lang="ru-RU" altLang="ru-RU">
                <a:solidFill>
                  <a:prstClr val="black"/>
                </a:solidFill>
              </a:rPr>
              <a:pPr eaLnBrk="1" hangingPunct="1"/>
              <a:t>52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F8823-A6F7-49BE-B416-7D2267494A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59283-A632-46AC-B047-986F58463D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3331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5E0A-242F-47D1-8C51-DD95B804C0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F6882-7F9B-44B4-8054-612338CE2D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5870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5642-E2CD-4B43-8BDF-EB93BFF600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DA7D-D563-4DD0-82FA-16948F91EC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7030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0A3A2-9AC1-49AF-A994-543AB5A574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A4A2E-3CD2-4F08-B55A-D7A315BF97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2498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7AD91-41B8-46E1-B969-810FC7B9A3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AD4E2-798A-4FBD-A6DA-425D7373CD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7410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DF1A4-5D53-4FEC-B14B-0D3C7FE7BA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7F923-FCC6-484D-B3C4-B8895D487F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1272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3D930-68A0-4F79-A3BF-24EF324987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CB980-B0E7-4AEB-8EC7-8F0EA7A38F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255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5D27E-2A67-4001-BCEE-A176560391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70007-C398-4D54-977E-DC17D26425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34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5F52-05DB-479B-BE72-3B53C323AE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7E9C4-119A-4FAA-9C88-1084B0018A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4531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BD666-92AF-43F0-93F7-85AB0DD568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8C44-D33F-4A24-AD2A-622AA72137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97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7FBA8-B606-4A54-BDDB-AD49728BF7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D2AA-31B6-4EDD-85DA-CF86780E68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1618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4D59E-52A9-4BAD-BB65-A9784194079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290676"/>
      </p:ext>
    </p:extLst>
  </p:cSld>
  <p:clrMapOvr>
    <a:masterClrMapping/>
  </p:clrMapOvr>
  <p:transition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C8A5-79AA-467C-90D0-290AA89C1E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594035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475A0-9E7B-472E-9086-184CA996FE3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084248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A06F4-5418-45E8-8718-4A45798288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941264"/>
      </p:ext>
    </p:extLst>
  </p:cSld>
  <p:clrMapOvr>
    <a:masterClrMapping/>
  </p:clrMapOvr>
  <p:transition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B7D7-3473-427B-AFF4-FBAE4614C8A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114467"/>
      </p:ext>
    </p:extLst>
  </p:cSld>
  <p:clrMapOvr>
    <a:masterClrMapping/>
  </p:clrMapOvr>
  <p:transition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82E4B-CD3B-4AEE-899F-06F9DC7ACB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992674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CF667-541E-4795-ADF4-DF7CB58BD2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9391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476ED-EA77-4F74-B66A-38DB026538A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928286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64137-BEF5-47DC-B1C6-E51A02FCF5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773215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59" indent="0" algn="ctr">
              <a:buNone/>
              <a:defRPr/>
            </a:lvl2pPr>
            <a:lvl3pPr marL="913518" indent="0" algn="ctr">
              <a:buNone/>
              <a:defRPr/>
            </a:lvl3pPr>
            <a:lvl4pPr marL="1370277" indent="0" algn="ctr">
              <a:buNone/>
              <a:defRPr/>
            </a:lvl4pPr>
            <a:lvl5pPr marL="1827036" indent="0" algn="ctr">
              <a:buNone/>
              <a:defRPr/>
            </a:lvl5pPr>
            <a:lvl6pPr marL="2283795" indent="0" algn="ctr">
              <a:buNone/>
              <a:defRPr/>
            </a:lvl6pPr>
            <a:lvl7pPr marL="2740554" indent="0" algn="ctr">
              <a:buNone/>
              <a:defRPr/>
            </a:lvl7pPr>
            <a:lvl8pPr marL="3197264" indent="0" algn="ctr">
              <a:buNone/>
              <a:defRPr/>
            </a:lvl8pPr>
            <a:lvl9pPr marL="365406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4D55-2818-4F54-8C95-4A63E653CA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2720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0CD3E-F7BB-4F74-A5AE-B5D5672142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407168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81F63-5C31-404F-ACC2-2DDDA07C9AD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023914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3329-4054-486D-9D93-7B55230AC3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66BA-10C6-4DC3-B688-6C0BEC0396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27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6F0D8-3F65-4148-A7EE-3C874093C0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AD49-3B1C-4986-8FEA-FBB4121B15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038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F4295-D221-447C-A69F-AB48ACF4BD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9EDE-36F0-4D7F-AAFC-6956951D5A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7553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8A31E-3CAF-429D-B096-E36F2B8B26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45D31-8839-4B53-984E-6AAC96DA59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656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47538-1BE7-4EE7-AC01-3FF345F62C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83E8-F070-4E72-BE59-C3B37D43C6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5519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EF015-E514-4E19-A90B-749541B0F0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EA96D-79E5-43E5-A2F6-F6BAA07DA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7308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6F54A-2585-4CF6-A27D-78236165A3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D812-A67B-4606-AECE-5D5AF390D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167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A8CC-3AA8-488B-99A4-50D569C747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4A58-3029-425D-9CD0-29D478E1F8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98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6CC6-A26B-4A79-8DB9-686ECC5D17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4008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81518-E69E-4817-995A-E4C3A294A0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D31B8-94F9-4808-9FC8-DAD21F286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079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79B0-D34C-4CED-A024-67773B042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65486-2F12-47E4-BBC4-F993A8B237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6954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7672B-021E-43AB-9C4A-22A5CFD59E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6EB3-B83D-4353-9FEC-E20C8F4B57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0892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3329-4054-486D-9D93-7B55230AC3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66BA-10C6-4DC3-B688-6C0BEC0396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3719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6F0D8-3F65-4148-A7EE-3C874093C0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AD49-3B1C-4986-8FEA-FBB4121B15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020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F4295-D221-447C-A69F-AB48ACF4BD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9EDE-36F0-4D7F-AAFC-6956951D5A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6677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8A31E-3CAF-429D-B096-E36F2B8B26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45D31-8839-4B53-984E-6AAC96DA59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8126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47538-1BE7-4EE7-AC01-3FF345F62C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83E8-F070-4E72-BE59-C3B37D43C6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0460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EF015-E514-4E19-A90B-749541B0F0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EA96D-79E5-43E5-A2F6-F6BAA07DA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7582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6F54A-2585-4CF6-A27D-78236165A3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D812-A67B-4606-AECE-5D5AF390D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480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9" indent="0">
              <a:buNone/>
              <a:defRPr sz="1800"/>
            </a:lvl2pPr>
            <a:lvl3pPr marL="913518" indent="0">
              <a:buNone/>
              <a:defRPr sz="1600"/>
            </a:lvl3pPr>
            <a:lvl4pPr marL="1370277" indent="0">
              <a:buNone/>
              <a:defRPr sz="1400"/>
            </a:lvl4pPr>
            <a:lvl5pPr marL="1827036" indent="0">
              <a:buNone/>
              <a:defRPr sz="1400"/>
            </a:lvl5pPr>
            <a:lvl6pPr marL="2283795" indent="0">
              <a:buNone/>
              <a:defRPr sz="1400"/>
            </a:lvl6pPr>
            <a:lvl7pPr marL="2740554" indent="0">
              <a:buNone/>
              <a:defRPr sz="1400"/>
            </a:lvl7pPr>
            <a:lvl8pPr marL="3197264" indent="0">
              <a:buNone/>
              <a:defRPr sz="1400"/>
            </a:lvl8pPr>
            <a:lvl9pPr marL="365406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C90BB-6DB1-4333-AD9D-3FD1022B46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2484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A8CC-3AA8-488B-99A4-50D569C747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4A58-3029-425D-9CD0-29D478E1F8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3276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81518-E69E-4817-995A-E4C3A294A0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D31B8-94F9-4808-9FC8-DAD21F286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0192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79B0-D34C-4CED-A024-67773B042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65486-2F12-47E4-BBC4-F993A8B237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0531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7672B-021E-43AB-9C4A-22A5CFD59E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6EB3-B83D-4353-9FEC-E20C8F4B57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1102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698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4890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6570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58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2800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580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2160E-713D-4FF7-8C94-DE0F153B58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805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9160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9290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264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193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04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9" indent="0">
              <a:buNone/>
              <a:defRPr sz="2000" b="1"/>
            </a:lvl2pPr>
            <a:lvl3pPr marL="913518" indent="0">
              <a:buNone/>
              <a:defRPr sz="1800" b="1"/>
            </a:lvl3pPr>
            <a:lvl4pPr marL="1370277" indent="0">
              <a:buNone/>
              <a:defRPr sz="1600" b="1"/>
            </a:lvl4pPr>
            <a:lvl5pPr marL="1827036" indent="0">
              <a:buNone/>
              <a:defRPr sz="1600" b="1"/>
            </a:lvl5pPr>
            <a:lvl6pPr marL="2283795" indent="0">
              <a:buNone/>
              <a:defRPr sz="1600" b="1"/>
            </a:lvl6pPr>
            <a:lvl7pPr marL="2740554" indent="0">
              <a:buNone/>
              <a:defRPr sz="1600" b="1"/>
            </a:lvl7pPr>
            <a:lvl8pPr marL="3197264" indent="0">
              <a:buNone/>
              <a:defRPr sz="1600" b="1"/>
            </a:lvl8pPr>
            <a:lvl9pPr marL="365406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9" indent="0">
              <a:buNone/>
              <a:defRPr sz="2000" b="1"/>
            </a:lvl2pPr>
            <a:lvl3pPr marL="913518" indent="0">
              <a:buNone/>
              <a:defRPr sz="1800" b="1"/>
            </a:lvl3pPr>
            <a:lvl4pPr marL="1370277" indent="0">
              <a:buNone/>
              <a:defRPr sz="1600" b="1"/>
            </a:lvl4pPr>
            <a:lvl5pPr marL="1827036" indent="0">
              <a:buNone/>
              <a:defRPr sz="1600" b="1"/>
            </a:lvl5pPr>
            <a:lvl6pPr marL="2283795" indent="0">
              <a:buNone/>
              <a:defRPr sz="1600" b="1"/>
            </a:lvl6pPr>
            <a:lvl7pPr marL="2740554" indent="0">
              <a:buNone/>
              <a:defRPr sz="1600" b="1"/>
            </a:lvl7pPr>
            <a:lvl8pPr marL="3197264" indent="0">
              <a:buNone/>
              <a:defRPr sz="1600" b="1"/>
            </a:lvl8pPr>
            <a:lvl9pPr marL="365406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70EC3-AD3C-4F15-B293-2ABF6CEEE1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27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92D27-FE56-4875-A7DC-4221D74CA8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999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62100-F5AC-4615-BF71-419FB30CA0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338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9" indent="0">
              <a:buNone/>
              <a:defRPr sz="1200"/>
            </a:lvl2pPr>
            <a:lvl3pPr marL="913518" indent="0">
              <a:buNone/>
              <a:defRPr sz="1000"/>
            </a:lvl3pPr>
            <a:lvl4pPr marL="1370277" indent="0">
              <a:buNone/>
              <a:defRPr sz="900"/>
            </a:lvl4pPr>
            <a:lvl5pPr marL="1827036" indent="0">
              <a:buNone/>
              <a:defRPr sz="900"/>
            </a:lvl5pPr>
            <a:lvl6pPr marL="2283795" indent="0">
              <a:buNone/>
              <a:defRPr sz="900"/>
            </a:lvl6pPr>
            <a:lvl7pPr marL="2740554" indent="0">
              <a:buNone/>
              <a:defRPr sz="900"/>
            </a:lvl7pPr>
            <a:lvl8pPr marL="3197264" indent="0">
              <a:buNone/>
              <a:defRPr sz="900"/>
            </a:lvl8pPr>
            <a:lvl9pPr marL="365406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A484C-1C7E-45C1-8EE1-BD07533D81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25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9" indent="0">
              <a:buNone/>
              <a:defRPr sz="2800"/>
            </a:lvl2pPr>
            <a:lvl3pPr marL="913518" indent="0">
              <a:buNone/>
              <a:defRPr sz="2400"/>
            </a:lvl3pPr>
            <a:lvl4pPr marL="1370277" indent="0">
              <a:buNone/>
              <a:defRPr sz="2000"/>
            </a:lvl4pPr>
            <a:lvl5pPr marL="1827036" indent="0">
              <a:buNone/>
              <a:defRPr sz="2000"/>
            </a:lvl5pPr>
            <a:lvl6pPr marL="2283795" indent="0">
              <a:buNone/>
              <a:defRPr sz="2000"/>
            </a:lvl6pPr>
            <a:lvl7pPr marL="2740554" indent="0">
              <a:buNone/>
              <a:defRPr sz="2000"/>
            </a:lvl7pPr>
            <a:lvl8pPr marL="3197264" indent="0">
              <a:buNone/>
              <a:defRPr sz="2000"/>
            </a:lvl8pPr>
            <a:lvl9pPr marL="3654068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9" indent="0">
              <a:buNone/>
              <a:defRPr sz="1200"/>
            </a:lvl2pPr>
            <a:lvl3pPr marL="913518" indent="0">
              <a:buNone/>
              <a:defRPr sz="1000"/>
            </a:lvl3pPr>
            <a:lvl4pPr marL="1370277" indent="0">
              <a:buNone/>
              <a:defRPr sz="900"/>
            </a:lvl4pPr>
            <a:lvl5pPr marL="1827036" indent="0">
              <a:buNone/>
              <a:defRPr sz="900"/>
            </a:lvl5pPr>
            <a:lvl6pPr marL="2283795" indent="0">
              <a:buNone/>
              <a:defRPr sz="900"/>
            </a:lvl6pPr>
            <a:lvl7pPr marL="2740554" indent="0">
              <a:buNone/>
              <a:defRPr sz="900"/>
            </a:lvl7pPr>
            <a:lvl8pPr marL="3197264" indent="0">
              <a:buNone/>
              <a:defRPr sz="900"/>
            </a:lvl8pPr>
            <a:lvl9pPr marL="365406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0905A-4266-43B0-B0A3-64FC1F7BCB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133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0D7C-0666-4541-8003-CD5151989C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06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68E9-05C8-4C7A-AD24-83B383DE0E2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997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952-6EF6-44DC-B3A7-C99D91BF476A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614B-21CB-49E1-8AC1-DC4FF834EE13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706268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2CDC9-0120-4D05-9907-53BD419FDA63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80B6-5141-4650-98E7-DF7C638581F3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12006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7287-8A09-4144-8D8F-1C918302082D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E30B5-0C6A-468B-8B30-1E5E61595838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294602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69A2D-2910-4919-A527-F2A75017F643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B3EAC-8BBE-4E3A-A9AD-02822B0AD2A0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60333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0FD7E-F5EE-444C-9353-487A818AD36C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0D739-116D-4B61-BAA1-726AE140AFD0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221011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8E6C-BFFF-400A-B524-036735CA5026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9EF36-E1A8-4DFE-86A8-104B21830258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028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9A2E-FB35-4C9A-BB3D-19E6200EF8B0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569C-2B57-4C7D-ADC0-1DF2267B780A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053820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6801-58DE-49CE-B5DC-95F72EBF00E7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0F29-AC3F-4718-B0CE-976A8DD2FB95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251504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37009-1128-44F0-9C74-7D32353572B0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AC61C-D121-4B72-8ADE-E798152A9391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40507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4578-1191-4D65-9C1F-CC6503F88AF7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E546-BDDC-4671-8076-6AE9C4EFA503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056007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305C8-EC97-4F31-8E84-E075A833303F}" type="datetimeFigureOut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1F835-DB32-4C83-8472-1646CA7DBDAF}" type="slidenum">
              <a:rPr lang="ru-RU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118150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BB87-05A1-41FF-A888-11234AB154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9E5E-4E6D-4854-9C5B-C0E772BABA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378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6BF3-B914-4D2A-8B34-F68B6656DD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3DFFE-0458-4E1A-BD52-7BD6F50E4C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862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3E2E-9DAB-484F-862F-53F510C0C2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8E4F-DFD2-4DD4-A9CB-8801987D75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803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3DF5-310E-4405-9C76-90B4BDFD85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70B8-57C8-42EF-B224-DA56510C8F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804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63ED8-5C24-4D52-9F7C-494247BECB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727E3-A2C0-43C3-8171-9CBB4BC31D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763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E6F2-D000-4D4C-BC0C-A5981B5BA7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132B-5FDB-484F-82EF-483E1E3B7E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17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D347-138C-4848-947D-CD58D07762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3F7B8-5743-4675-A6DB-1AEBF35551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612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E8B1-1155-4BA9-A298-A39466D66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60F-4C35-4E0E-AB98-E21A6BEA2C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647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38601-2CCB-466E-A9B3-1D43A7925D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C1CD-FFA9-4C72-9932-DBFF0C7226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716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C2717-1736-456D-812A-6A7CC678D8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EADA4-A625-4BC5-BF2B-FFFA32528F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000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B503-E192-4841-B652-3BEB6F6733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34E-0BA4-4827-B5BC-913A15AE70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216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350142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919619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741547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521295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588026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261867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128091"/>
      </p:ext>
    </p:extLst>
  </p:cSld>
  <p:clrMapOvr>
    <a:masterClrMapping/>
  </p:clrMapOvr>
  <p:transition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880975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723544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826895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9808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77506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133401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409602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108163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994379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30843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222067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051999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804782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614927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178229"/>
      </p:ext>
    </p:extLst>
  </p:cSld>
  <p:clrMapOvr>
    <a:masterClrMapping/>
  </p:clrMapOvr>
  <p:transition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737002"/>
      </p:ext>
    </p:extLst>
  </p:cSld>
  <p:clrMapOvr>
    <a:masterClrMapping/>
  </p:clrMapOvr>
  <p:transition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424906"/>
      </p:ext>
    </p:extLst>
  </p:cSld>
  <p:clrMapOvr>
    <a:masterClrMapping/>
  </p:clrMapOvr>
  <p:transition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8159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405210"/>
      </p:ext>
    </p:extLst>
  </p:cSld>
  <p:clrMapOvr>
    <a:masterClrMapping/>
  </p:clrMapOvr>
  <p:transition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733860"/>
      </p:ext>
    </p:extLst>
  </p:cSld>
  <p:clrMapOvr>
    <a:masterClrMapping/>
  </p:clrMapOvr>
  <p:transition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985285"/>
      </p:ext>
    </p:extLst>
  </p:cSld>
  <p:clrMapOvr>
    <a:masterClrMapping/>
  </p:clrMapOvr>
  <p:transition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725034"/>
      </p:ext>
    </p:extLst>
  </p:cSld>
  <p:clrMapOvr>
    <a:masterClrMapping/>
  </p:clrMapOvr>
  <p:transition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172492"/>
      </p:ext>
    </p:extLst>
  </p:cSld>
  <p:clrMapOvr>
    <a:masterClrMapping/>
  </p:clrMapOvr>
  <p:transition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029313"/>
      </p:ext>
    </p:extLst>
  </p:cSld>
  <p:clrMapOvr>
    <a:masterClrMapping/>
  </p:clrMapOvr>
  <p:transition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10944"/>
      </p:ext>
    </p:extLst>
  </p:cSld>
  <p:clrMapOvr>
    <a:masterClrMapping/>
  </p:clrMapOvr>
  <p:transition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629565"/>
      </p:ext>
    </p:extLst>
  </p:cSld>
  <p:clrMapOvr>
    <a:masterClrMapping/>
  </p:clrMapOvr>
  <p:transition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C39E-96E2-423A-A434-C9EA8DD617D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2871C-A05B-46EC-AB7D-DACADB67D83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286586"/>
      </p:ext>
    </p:extLst>
  </p:cSld>
  <p:clrMapOvr>
    <a:masterClrMapping/>
  </p:clrMapOvr>
  <p:transition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8C21-E26B-4699-88A3-3421288797A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3921-923E-4911-B81A-50BF313AD59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197269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C261-FDAA-4AB3-97C9-274AC193873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6D91-C18E-4A1E-BD6A-48265F3AC7C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3699"/>
      </p:ext>
    </p:extLst>
  </p:cSld>
  <p:clrMapOvr>
    <a:masterClrMapping/>
  </p:clrMapOvr>
  <p:transition>
    <p:pu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23DF6-6EBD-46FF-89E4-A3B86E22C56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E215-32C5-4D7E-AC60-511B8A179DD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4769866"/>
      </p:ext>
    </p:extLst>
  </p:cSld>
  <p:clrMapOvr>
    <a:masterClrMapping/>
  </p:clrMapOvr>
  <p:transition>
    <p:push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9699-0868-4A4F-BCC9-42330AD068E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564C7-11D4-4B59-A644-B012102A888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317785"/>
      </p:ext>
    </p:extLst>
  </p:cSld>
  <p:clrMapOvr>
    <a:masterClrMapping/>
  </p:clrMapOvr>
  <p:transition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3F02-C667-4C69-BC7F-7BC27F519EB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024B4-02F5-4D2C-96F2-72E47EF2B66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982945"/>
      </p:ext>
    </p:extLst>
  </p:cSld>
  <p:clrMapOvr>
    <a:masterClrMapping/>
  </p:clrMapOvr>
  <p:transition>
    <p:push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F8A2-B22C-4B5F-874E-7DCA3DECA37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C22BA-78F7-4000-9934-80DD05C4A70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218740"/>
      </p:ext>
    </p:extLst>
  </p:cSld>
  <p:clrMapOvr>
    <a:masterClrMapping/>
  </p:clrMapOvr>
  <p:transition>
    <p:push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CC92-34EB-4B82-97E7-7320E5C7437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3957-6FE6-44D8-B808-1798D3DE8D1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801488"/>
      </p:ext>
    </p:extLst>
  </p:cSld>
  <p:clrMapOvr>
    <a:masterClrMapping/>
  </p:clrMapOvr>
  <p:transition>
    <p:push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6A4C-DAC2-4CAD-A424-16BE816B592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E8B1B-3240-4DFE-902A-0FDC6F21B98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266379"/>
      </p:ext>
    </p:extLst>
  </p:cSld>
  <p:clrMapOvr>
    <a:masterClrMapping/>
  </p:clrMapOvr>
  <p:transition>
    <p:push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D2AA0-75E8-4275-BDC4-3EFFB55C109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5DEA2-AE28-4563-BE31-92565D8A41F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801283"/>
      </p:ext>
    </p:extLst>
  </p:cSld>
  <p:clrMapOvr>
    <a:masterClrMapping/>
  </p:clrMapOvr>
  <p:transition>
    <p:push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03B4-762A-4BEC-BB08-32A7B720CF8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AB4DF-1AFB-49CD-90C0-35DD6F45BBF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71703"/>
      </p:ext>
    </p:extLst>
  </p:cSld>
  <p:clrMapOvr>
    <a:masterClrMapping/>
  </p:clrMapOvr>
  <p:transition>
    <p:push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85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6938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8095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9042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5686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1156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88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1578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0201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5629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41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D6AC78-C4E3-44CC-97B0-298563B5DB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67DE3E-DB86-4C5E-BB0D-E371D190A4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96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0DFD12-EC61-4B2F-9D47-283374FA950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20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0F79F-8FE3-403B-906F-202C2B5B38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EFE84B-F092-4297-A452-FD6A4638E5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7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0F79F-8FE3-403B-906F-202C2B5B38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EFE84B-F092-4297-A452-FD6A4638E5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87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92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522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Попова А.А.,начальная школа-детский сад №54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067E6E-7191-4DB4-9959-ED8244E13CD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6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2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182" indent="-3411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071" indent="-28404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975" indent="-22692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989" indent="-22692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011" indent="-22692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150" indent="-22837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902" indent="-22837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648" indent="-22837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380" indent="-22837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9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8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7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6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5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54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4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68" algn="l" defTabSz="9135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92C159-EABB-480C-A16A-E8780CE29E3A}" type="datetimeFigureOut">
              <a:rPr lang="ru-RU">
                <a:solidFill>
                  <a:srgbClr val="1F497D">
                    <a:shade val="90000"/>
                  </a:srgbClr>
                </a:solidFill>
                <a:cs typeface="Arial" pitchFamily="34" charset="0"/>
              </a:rPr>
              <a:pPr>
                <a:defRPr/>
              </a:pPr>
              <a:t>20.01.2017</a:t>
            </a:fld>
            <a:endParaRPr lang="ru-RU">
              <a:solidFill>
                <a:srgbClr val="1F497D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1F497D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B8F7EB-6EFD-4174-8B87-EC424AA886DF}" type="slidenum">
              <a:rPr lang="ru-RU">
                <a:solidFill>
                  <a:srgbClr val="1F497D">
                    <a:shade val="90000"/>
                  </a:srgb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1F497D">
                  <a:shade val="90000"/>
                </a:srgbClr>
              </a:solidFill>
              <a:cs typeface="Arial" pitchFamily="34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92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>
    <p:randomBar dir="vert"/>
  </p:transition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D79AE7-B751-4C5A-9E0C-FD9DCE1F67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622827-DF6A-4312-9593-C4C35AE105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2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2">
                <a:lumMod val="60000"/>
                <a:lumOff val="40000"/>
                <a:alpha val="96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5185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2">
                <a:lumMod val="60000"/>
                <a:lumOff val="40000"/>
                <a:alpha val="96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10921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2">
                <a:lumMod val="60000"/>
                <a:lumOff val="40000"/>
                <a:alpha val="96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20.01.2017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  <a:cs typeface="Arial" pitchFamily="34" charset="0"/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308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0991D-04F2-478B-86BC-51001F4DD7D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20.01.2017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96D86-56C2-4DD0-B1A4-65CCE63737B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034" name="Полилиния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1038" name="Полилиния 11"/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9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30163" y="422275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ru-RU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5" name="Полилиния 12"/>
            <p:cNvGrpSpPr>
              <a:grpSpLocks/>
            </p:cNvGrpSpPr>
            <p:nvPr/>
          </p:nvGrpSpPr>
          <p:grpSpPr bwMode="auto">
            <a:xfrm>
              <a:off x="-6091" y="61755"/>
              <a:ext cx="9156227" cy="910441"/>
              <a:chOff x="-6096" y="48768"/>
              <a:chExt cx="9156192" cy="908304"/>
            </a:xfrm>
          </p:grpSpPr>
          <p:pic>
            <p:nvPicPr>
              <p:cNvPr id="1036" name="Полилиния 12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08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2" name="Text Box 14"/>
              <p:cNvSpPr txBox="1">
                <a:spLocks noChangeArrowheads="1"/>
              </p:cNvSpPr>
              <p:nvPr/>
            </p:nvSpPr>
            <p:spPr bwMode="auto">
              <a:xfrm rot="21435692">
                <a:off x="-22225" y="496888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ru-RU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018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>
    <p:push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14" cstate="email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99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3.wav"/><Relationship Id="rId18" Type="http://schemas.openxmlformats.org/officeDocument/2006/relationships/image" Target="../media/image36.emf"/><Relationship Id="rId3" Type="http://schemas.openxmlformats.org/officeDocument/2006/relationships/image" Target="../media/image23.png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17" Type="http://schemas.openxmlformats.org/officeDocument/2006/relationships/audio" Target="../media/audio4.wav"/><Relationship Id="rId2" Type="http://schemas.openxmlformats.org/officeDocument/2006/relationships/image" Target="../media/image22.png"/><Relationship Id="rId16" Type="http://schemas.openxmlformats.org/officeDocument/2006/relationships/image" Target="../media/image35.emf"/><Relationship Id="rId20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1.emf"/><Relationship Id="rId5" Type="http://schemas.openxmlformats.org/officeDocument/2006/relationships/image" Target="../media/image25.png"/><Relationship Id="rId15" Type="http://schemas.openxmlformats.org/officeDocument/2006/relationships/image" Target="../media/image34.emf"/><Relationship Id="rId23" Type="http://schemas.openxmlformats.org/officeDocument/2006/relationships/image" Target="../media/image40.emf"/><Relationship Id="rId10" Type="http://schemas.openxmlformats.org/officeDocument/2006/relationships/image" Target="../media/image30.png"/><Relationship Id="rId19" Type="http://schemas.openxmlformats.org/officeDocument/2006/relationships/image" Target="../media/image37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emf"/><Relationship Id="rId2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audio" Target="../media/audio5.wav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12" Type="http://schemas.openxmlformats.org/officeDocument/2006/relationships/slide" Target="slide2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4;&#1054;&#1050;&#1051;&#1040;&#1044;%20&#1053;&#1040;%20&#1064;&#1052;&#1054;%209%20&#1071;&#1053;&#1042;&#1040;&#1056;&#1068;\&#1052;&#1054;&#1049;%20&#1055;&#1056;&#1054;&#1045;&#1050;&#1058;%201&#1040;\20160330_171512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4;&#1080;&#1076;&#1077;&#1086;%20&#1087;&#1088;&#1077;&#1079;&#1077;&#1085;&#1090;&#1072;&#1094;&#1080;&#1081;%20&#1091;&#1095;&#1077;&#1085;&#1080;&#1082;&#1086;&#1074;\20151224_090009.mp4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p5\Desktop\VID-20160215-WA0004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4;&#1080;&#1076;&#1077;&#1086;%20&#1087;&#1088;&#1077;&#1079;&#1077;&#1085;&#1090;&#1072;&#1094;&#1080;&#1081;%20&#1091;&#1095;&#1077;&#1085;&#1080;&#1082;&#1086;&#1074;\20151225_115243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p5\Desktop\20160331_124601.mp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4;&#1054;&#1050;&#1051;&#1040;&#1044;%20&#1053;&#1040;%20&#1064;&#1052;&#1054;%209%20&#1071;&#1053;&#1042;&#1040;&#1056;&#1068;\&#1052;&#1054;&#1049;%20&#1055;&#1056;&#1054;&#1045;&#1050;&#1058;%201&#1040;\IMG_0649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p5\Desktop\VID-20160215-WA0002.mp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slide" Target="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4;&#1054;&#1050;&#1059;&#1052;&#1045;&#1053;&#1058;&#1067;\&#1084;&#1072;&#1090;&#1077;&#1084;&#1072;&#1090;&#1080;&#1082;&#1072;\&#1060;&#1080;&#1079;&#1082;&#1091;&#1083;&#1100;&#1084;&#1080;&#1085;&#1091;&#1090;&#1082;&#1080;\&#1058;&#1072;&#1085;&#1094;&#1077;&#1074;&#1072;&#1083;&#1100;&#1085;&#1072;&#1103;\&#1050;&#1083;&#1091;&#1073;_&#1083;&#1072;&#1081;&#1092;-&#1052;.mp3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8.wav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audio" Target="../media/audio9.wav"/><Relationship Id="rId9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16732"/>
            <a:ext cx="7200800" cy="327636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7128792" cy="4824536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ИКТ-компетентность – </a:t>
            </a:r>
          </a:p>
          <a:p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фундамент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для формирования УУД </a:t>
            </a:r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современной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школе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8384" y="98072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3585" y="0"/>
            <a:ext cx="1566863" cy="279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09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16732"/>
            <a:ext cx="7200800" cy="327636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r>
              <a:rPr lang="ru-RU" sz="3200" b="1" i="1" dirty="0" smtClean="0"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latin typeface="Arial Black" panose="020B0A04020102020204" pitchFamily="34" charset="0"/>
              </a:rPr>
            </a:b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7128792" cy="4824536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endParaRPr lang="ru-RU" sz="32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ИКТ-компетентность –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фундамент</a:t>
            </a: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для </a:t>
            </a:r>
            <a:r>
              <a:rPr lang="ru-RU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формирования УУД </a:t>
            </a:r>
            <a:endParaRPr lang="ru-RU" sz="32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 </a:t>
            </a:r>
            <a:r>
              <a:rPr lang="ru-RU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современной </a:t>
            </a:r>
            <a:r>
              <a:rPr lang="ru-RU" sz="3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школе</a:t>
            </a:r>
            <a:endParaRPr lang="ru-RU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8384" y="98072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55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1564" y="54868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Результаты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освоения основной образовательной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программой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начального общего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1564" y="1749009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- </a:t>
            </a: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активное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использование речевых средств и средств информационных и коммуникационных </a:t>
            </a: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технологий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для решения коммуникативных и познавательных задач;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1564" y="3578523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использование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различных способов </a:t>
            </a: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поиска,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сбора, обработки, анализа, организации, передачи и интерпретации информации в соответствии с коммуникативными и познавательными задачами и технологиями учебного </a:t>
            </a: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предмета.</a:t>
            </a:r>
            <a:endParaRPr lang="ru-RU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3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971932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ИКТ-технологии</a:t>
            </a:r>
            <a:b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работе учителя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304800" y="3643313"/>
            <a:ext cx="8686800" cy="2786062"/>
          </a:xfrm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1070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7704856" cy="5387429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Учитель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начальных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классов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может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применять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ИКТ в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следующих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видах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деятельности</a:t>
            </a:r>
            <a:r>
              <a:rPr lang="en-US" alt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ru-RU" alt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мониторинг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результативности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своей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деятельности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и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деятельности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учащихся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учебный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процесс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внеклассная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воспитательная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внеурочная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деятельность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с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родителями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alt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16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Четыре </a:t>
            </a:r>
            <a:r>
              <a:rPr lang="ru-RU" sz="27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основных формы работы учащихся с применением средств ИКТ</a:t>
            </a: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413338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в адаптированных обучающих программных 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средах;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проектная деятельность; 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работа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с предметными 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тренажерами; </a:t>
            </a:r>
          </a:p>
          <a:p>
            <a:pPr marL="285750" indent="-285750" algn="just"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коммуникация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на учебных сайтах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2281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 уроках математики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683568" y="2119257"/>
            <a:ext cx="7704856" cy="3603812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</a:rPr>
              <a:t>преимущественно должны формироваться элементы ИКТ-компетентности, относящиеся к логической, знаково-символической компетентности, а также происходить овладение </a:t>
            </a:r>
            <a:r>
              <a:rPr lang="ru-RU" altLang="ru-RU" sz="2800" b="1" dirty="0" err="1" smtClean="0">
                <a:solidFill>
                  <a:srgbClr val="7030A0"/>
                </a:solidFill>
              </a:rPr>
              <a:t>метапредметными</a:t>
            </a:r>
            <a:r>
              <a:rPr lang="ru-RU" altLang="ru-RU" sz="2800" b="1" dirty="0" smtClean="0">
                <a:solidFill>
                  <a:srgbClr val="7030A0"/>
                </a:solidFill>
              </a:rPr>
              <a:t> информационными понятиями. </a:t>
            </a:r>
          </a:p>
          <a:p>
            <a:pPr algn="ctr"/>
            <a:endParaRPr lang="ru-RU" altLang="ru-RU" sz="28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91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9361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Игровые, обучающие,  тренажерные программы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683568" y="1556792"/>
            <a:ext cx="7776864" cy="4752528"/>
          </a:xfrm>
        </p:spPr>
        <p:txBody>
          <a:bodyPr/>
          <a:lstStyle/>
          <a:p>
            <a:pPr algn="just" eaLnBrk="1" hangingPunct="1"/>
            <a:r>
              <a:rPr lang="ru-RU" altLang="ru-RU" b="1" dirty="0" smtClean="0">
                <a:solidFill>
                  <a:srgbClr val="7030A0"/>
                </a:solidFill>
              </a:rPr>
              <a:t>В процессе работы с игровыми, обучающими, тренажерными программами учащиеся не только отрабатывают основные пользовательские навыки и навыки самостоятельной работы, но и повышают качество знаний по важнейшим школьным дисциплинам. </a:t>
            </a:r>
          </a:p>
        </p:txBody>
      </p:sp>
    </p:spTree>
    <p:extLst>
      <p:ext uri="{BB962C8B-B14F-4D97-AF65-F5344CB8AC3E}">
        <p14:creationId xmlns:p14="http://schemas.microsoft.com/office/powerpoint/2010/main" xmlns="" val="225845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0.liveinternet.ru/images/foto/c/1/apps/4/571/4571958_7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8419" y="1340766"/>
            <a:ext cx="4097874" cy="33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1" y="986825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6 + 8</a:t>
            </a:r>
            <a:endParaRPr lang="ru-RU" sz="40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627784" y="5213557"/>
            <a:ext cx="1548813" cy="1348662"/>
            <a:chOff x="2627784" y="5213557"/>
            <a:chExt cx="1548813" cy="1348662"/>
          </a:xfrm>
        </p:grpSpPr>
        <p:pic>
          <p:nvPicPr>
            <p:cNvPr id="8" name="Picture 4" descr="http://img1.liveinternet.ru/images/foto/c/1/apps/4/571/4571967_3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627784" y="5213557"/>
              <a:ext cx="1548813" cy="13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934425" y="5234670"/>
              <a:ext cx="989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14</a:t>
              </a:r>
              <a:endParaRPr lang="ru-RU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178615" y="5222291"/>
            <a:ext cx="1407972" cy="1339928"/>
            <a:chOff x="5178615" y="5222291"/>
            <a:chExt cx="1407972" cy="1339928"/>
          </a:xfrm>
        </p:grpSpPr>
        <p:pic>
          <p:nvPicPr>
            <p:cNvPr id="9" name="Picture 4" descr="http://img0.liveinternet.ru/images/foto/c/1/apps/4/571/4571966_2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178615" y="5222291"/>
              <a:ext cx="1407972" cy="1339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5381598" y="5250843"/>
              <a:ext cx="10020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15</a:t>
              </a:r>
              <a:endParaRPr lang="ru-RU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206293" y="1988840"/>
            <a:ext cx="3398155" cy="2795491"/>
            <a:chOff x="5645538" y="1988840"/>
            <a:chExt cx="3210362" cy="2795491"/>
          </a:xfrm>
        </p:grpSpPr>
        <p:pic>
          <p:nvPicPr>
            <p:cNvPr id="4" name="Picture 4" descr="http://img1.liveinternet.ru/images/foto/c/1/apps/4/571/4571967_3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45538" y="1988840"/>
              <a:ext cx="3210362" cy="279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6553010" y="2360404"/>
              <a:ext cx="136986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14</a:t>
              </a:r>
              <a:endParaRPr lang="ru-RU" sz="8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452320" y="6525344"/>
            <a:ext cx="1224136" cy="216024"/>
          </a:xfrm>
          <a:prstGeom prst="actionButtonForwardNex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64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ый ответ_mp3cut.foxcom.su_mp3cut.foxcom.su_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прав._mp3cut.foxcom.su_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89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6968450"/>
              </p:ext>
            </p:extLst>
          </p:nvPr>
        </p:nvGraphicFramePr>
        <p:xfrm>
          <a:off x="1623074" y="2794000"/>
          <a:ext cx="6092176" cy="4023360"/>
        </p:xfrm>
        <a:graphic>
          <a:graphicData uri="http://schemas.openxmlformats.org/drawingml/2006/table">
            <a:tbl>
              <a:tblPr/>
              <a:tblGrid>
                <a:gridCol w="3046088"/>
                <a:gridCol w="3046088"/>
              </a:tblGrid>
              <a:tr h="968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39" name="AutoShape 23"/>
          <p:cNvSpPr>
            <a:spLocks noChangeArrowheads="1"/>
          </p:cNvSpPr>
          <p:nvPr/>
        </p:nvSpPr>
        <p:spPr bwMode="auto">
          <a:xfrm rot="8032270">
            <a:off x="2551167" y="593664"/>
            <a:ext cx="4185680" cy="4366528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40" name="Text Box 25"/>
          <p:cNvSpPr txBox="1">
            <a:spLocks noChangeArrowheads="1"/>
          </p:cNvSpPr>
          <p:nvPr/>
        </p:nvSpPr>
        <p:spPr bwMode="auto">
          <a:xfrm>
            <a:off x="3851275" y="1341438"/>
            <a:ext cx="1225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ru-RU" altLang="ru-RU" sz="60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04482" name="WordArt 34"/>
          <p:cNvSpPr>
            <a:spLocks noChangeArrowheads="1" noChangeShapeType="1" noTextEdit="1"/>
          </p:cNvSpPr>
          <p:nvPr/>
        </p:nvSpPr>
        <p:spPr bwMode="auto">
          <a:xfrm rot="5400000">
            <a:off x="5554663" y="3059112"/>
            <a:ext cx="647700" cy="5238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104484" name="WordArt 36"/>
          <p:cNvSpPr>
            <a:spLocks noChangeArrowheads="1" noChangeShapeType="1" noTextEdit="1"/>
          </p:cNvSpPr>
          <p:nvPr/>
        </p:nvSpPr>
        <p:spPr bwMode="auto">
          <a:xfrm rot="5400000">
            <a:off x="5611020" y="3974306"/>
            <a:ext cx="576262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104486" name="WordArt 38"/>
          <p:cNvSpPr>
            <a:spLocks noChangeArrowheads="1" noChangeShapeType="1" noTextEdit="1"/>
          </p:cNvSpPr>
          <p:nvPr/>
        </p:nvSpPr>
        <p:spPr bwMode="auto">
          <a:xfrm rot="5400000">
            <a:off x="5553869" y="5039519"/>
            <a:ext cx="719137" cy="5238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104488" name="WordArt 40"/>
          <p:cNvSpPr>
            <a:spLocks noChangeArrowheads="1" noChangeShapeType="1" noTextEdit="1"/>
          </p:cNvSpPr>
          <p:nvPr/>
        </p:nvSpPr>
        <p:spPr bwMode="auto">
          <a:xfrm rot="5400000">
            <a:off x="5481637" y="6046788"/>
            <a:ext cx="576263" cy="6683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41014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4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4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4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82" grpId="0" animBg="1"/>
      <p:bldP spid="104484" grpId="0" animBg="1"/>
      <p:bldP spid="104486" grpId="0" animBg="1"/>
      <p:bldP spid="1044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0" y="234950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rgbClr val="99FF33"/>
          </a:solidFill>
          <a:ln w="9525">
            <a:solidFill>
              <a:srgbClr val="99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009900"/>
                </a:solidFill>
                <a:latin typeface="Arial" charset="0"/>
                <a:cs typeface="+mn-cs"/>
              </a:rPr>
              <a:t>16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2393950"/>
          </a:xfrm>
          <a:prstGeom prst="rect">
            <a:avLst/>
          </a:prstGeom>
          <a:solidFill>
            <a:srgbClr val="35C0C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srgbClr val="0099FF"/>
              </a:solidFill>
              <a:latin typeface="Arial" charset="0"/>
              <a:cs typeface="+mn-cs"/>
            </a:endParaRPr>
          </a:p>
        </p:txBody>
      </p:sp>
      <p:grpSp>
        <p:nvGrpSpPr>
          <p:cNvPr id="9221" name="Group 5"/>
          <p:cNvGrpSpPr>
            <a:grpSpLocks/>
          </p:cNvGrpSpPr>
          <p:nvPr/>
        </p:nvGrpSpPr>
        <p:grpSpPr bwMode="auto">
          <a:xfrm rot="-338340">
            <a:off x="900113" y="188913"/>
            <a:ext cx="1800225" cy="936625"/>
            <a:chOff x="884" y="391"/>
            <a:chExt cx="1225" cy="680"/>
          </a:xfrm>
        </p:grpSpPr>
        <p:sp>
          <p:nvSpPr>
            <p:cNvPr id="17414" name="Oval 6"/>
            <p:cNvSpPr>
              <a:spLocks noChangeArrowheads="1"/>
            </p:cNvSpPr>
            <p:nvPr/>
          </p:nvSpPr>
          <p:spPr bwMode="auto">
            <a:xfrm>
              <a:off x="972" y="434"/>
              <a:ext cx="726" cy="4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15" name="Oval 7"/>
            <p:cNvSpPr>
              <a:spLocks noChangeArrowheads="1"/>
            </p:cNvSpPr>
            <p:nvPr/>
          </p:nvSpPr>
          <p:spPr bwMode="auto">
            <a:xfrm>
              <a:off x="1383" y="388"/>
              <a:ext cx="678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16" name="Oval 8"/>
            <p:cNvSpPr>
              <a:spLocks noChangeArrowheads="1"/>
            </p:cNvSpPr>
            <p:nvPr/>
          </p:nvSpPr>
          <p:spPr bwMode="auto">
            <a:xfrm>
              <a:off x="881" y="616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17" name="Oval 9"/>
            <p:cNvSpPr>
              <a:spLocks noChangeArrowheads="1"/>
            </p:cNvSpPr>
            <p:nvPr/>
          </p:nvSpPr>
          <p:spPr bwMode="auto">
            <a:xfrm>
              <a:off x="1429" y="615"/>
              <a:ext cx="677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grpSp>
        <p:nvGrpSpPr>
          <p:cNvPr id="9222" name="Group 10"/>
          <p:cNvGrpSpPr>
            <a:grpSpLocks/>
          </p:cNvGrpSpPr>
          <p:nvPr/>
        </p:nvGrpSpPr>
        <p:grpSpPr bwMode="auto">
          <a:xfrm>
            <a:off x="2771775" y="1196975"/>
            <a:ext cx="1079500" cy="576263"/>
            <a:chOff x="884" y="391"/>
            <a:chExt cx="1225" cy="680"/>
          </a:xfrm>
        </p:grpSpPr>
        <p:sp>
          <p:nvSpPr>
            <p:cNvPr id="17419" name="Oval 11"/>
            <p:cNvSpPr>
              <a:spLocks noChangeArrowheads="1"/>
            </p:cNvSpPr>
            <p:nvPr/>
          </p:nvSpPr>
          <p:spPr bwMode="auto">
            <a:xfrm>
              <a:off x="976" y="436"/>
              <a:ext cx="726" cy="4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0" name="Oval 12"/>
            <p:cNvSpPr>
              <a:spLocks noChangeArrowheads="1"/>
            </p:cNvSpPr>
            <p:nvPr/>
          </p:nvSpPr>
          <p:spPr bwMode="auto">
            <a:xfrm>
              <a:off x="1383" y="391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1" name="Oval 13"/>
            <p:cNvSpPr>
              <a:spLocks noChangeArrowheads="1"/>
            </p:cNvSpPr>
            <p:nvPr/>
          </p:nvSpPr>
          <p:spPr bwMode="auto">
            <a:xfrm>
              <a:off x="884" y="618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2" name="Oval 14"/>
            <p:cNvSpPr>
              <a:spLocks noChangeArrowheads="1"/>
            </p:cNvSpPr>
            <p:nvPr/>
          </p:nvSpPr>
          <p:spPr bwMode="auto">
            <a:xfrm>
              <a:off x="1430" y="618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grpSp>
        <p:nvGrpSpPr>
          <p:cNvPr id="9223" name="Group 15"/>
          <p:cNvGrpSpPr>
            <a:grpSpLocks/>
          </p:cNvGrpSpPr>
          <p:nvPr/>
        </p:nvGrpSpPr>
        <p:grpSpPr bwMode="auto">
          <a:xfrm>
            <a:off x="6804025" y="476250"/>
            <a:ext cx="1944688" cy="1079500"/>
            <a:chOff x="884" y="391"/>
            <a:chExt cx="1225" cy="680"/>
          </a:xfrm>
        </p:grpSpPr>
        <p:sp>
          <p:nvSpPr>
            <p:cNvPr id="17424" name="Oval 16"/>
            <p:cNvSpPr>
              <a:spLocks noChangeArrowheads="1"/>
            </p:cNvSpPr>
            <p:nvPr/>
          </p:nvSpPr>
          <p:spPr bwMode="auto">
            <a:xfrm>
              <a:off x="975" y="436"/>
              <a:ext cx="726" cy="4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5" name="Oval 17"/>
            <p:cNvSpPr>
              <a:spLocks noChangeArrowheads="1"/>
            </p:cNvSpPr>
            <p:nvPr/>
          </p:nvSpPr>
          <p:spPr bwMode="auto">
            <a:xfrm>
              <a:off x="1383" y="391"/>
              <a:ext cx="680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6" name="Oval 18"/>
            <p:cNvSpPr>
              <a:spLocks noChangeArrowheads="1"/>
            </p:cNvSpPr>
            <p:nvPr/>
          </p:nvSpPr>
          <p:spPr bwMode="auto">
            <a:xfrm>
              <a:off x="884" y="618"/>
              <a:ext cx="680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27" name="Oval 19"/>
            <p:cNvSpPr>
              <a:spLocks noChangeArrowheads="1"/>
            </p:cNvSpPr>
            <p:nvPr/>
          </p:nvSpPr>
          <p:spPr bwMode="auto">
            <a:xfrm>
              <a:off x="1429" y="618"/>
              <a:ext cx="680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grpSp>
        <p:nvGrpSpPr>
          <p:cNvPr id="9224" name="Group 20"/>
          <p:cNvGrpSpPr>
            <a:grpSpLocks/>
          </p:cNvGrpSpPr>
          <p:nvPr/>
        </p:nvGrpSpPr>
        <p:grpSpPr bwMode="auto">
          <a:xfrm>
            <a:off x="4356100" y="1700213"/>
            <a:ext cx="719138" cy="431800"/>
            <a:chOff x="884" y="391"/>
            <a:chExt cx="1225" cy="680"/>
          </a:xfrm>
        </p:grpSpPr>
        <p:sp>
          <p:nvSpPr>
            <p:cNvPr id="17429" name="Oval 21"/>
            <p:cNvSpPr>
              <a:spLocks noChangeArrowheads="1"/>
            </p:cNvSpPr>
            <p:nvPr/>
          </p:nvSpPr>
          <p:spPr bwMode="auto">
            <a:xfrm>
              <a:off x="976" y="436"/>
              <a:ext cx="725" cy="40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0" name="Oval 22"/>
            <p:cNvSpPr>
              <a:spLocks noChangeArrowheads="1"/>
            </p:cNvSpPr>
            <p:nvPr/>
          </p:nvSpPr>
          <p:spPr bwMode="auto">
            <a:xfrm>
              <a:off x="1384" y="391"/>
              <a:ext cx="679" cy="4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1" name="Oval 23"/>
            <p:cNvSpPr>
              <a:spLocks noChangeArrowheads="1"/>
            </p:cNvSpPr>
            <p:nvPr/>
          </p:nvSpPr>
          <p:spPr bwMode="auto">
            <a:xfrm>
              <a:off x="884" y="618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2" name="Oval 24"/>
            <p:cNvSpPr>
              <a:spLocks noChangeArrowheads="1"/>
            </p:cNvSpPr>
            <p:nvPr/>
          </p:nvSpPr>
          <p:spPr bwMode="auto">
            <a:xfrm>
              <a:off x="1430" y="618"/>
              <a:ext cx="679" cy="4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grpSp>
        <p:nvGrpSpPr>
          <p:cNvPr id="9225" name="Group 25"/>
          <p:cNvGrpSpPr>
            <a:grpSpLocks/>
          </p:cNvGrpSpPr>
          <p:nvPr/>
        </p:nvGrpSpPr>
        <p:grpSpPr bwMode="auto">
          <a:xfrm>
            <a:off x="4787900" y="333375"/>
            <a:ext cx="1295400" cy="792163"/>
            <a:chOff x="884" y="391"/>
            <a:chExt cx="1225" cy="680"/>
          </a:xfrm>
        </p:grpSpPr>
        <p:sp>
          <p:nvSpPr>
            <p:cNvPr id="17434" name="Oval 26"/>
            <p:cNvSpPr>
              <a:spLocks noChangeArrowheads="1"/>
            </p:cNvSpPr>
            <p:nvPr/>
          </p:nvSpPr>
          <p:spPr bwMode="auto">
            <a:xfrm>
              <a:off x="976" y="436"/>
              <a:ext cx="725" cy="40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5" name="Oval 27"/>
            <p:cNvSpPr>
              <a:spLocks noChangeArrowheads="1"/>
            </p:cNvSpPr>
            <p:nvPr/>
          </p:nvSpPr>
          <p:spPr bwMode="auto">
            <a:xfrm>
              <a:off x="1382" y="391"/>
              <a:ext cx="680" cy="4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6" name="Oval 28"/>
            <p:cNvSpPr>
              <a:spLocks noChangeArrowheads="1"/>
            </p:cNvSpPr>
            <p:nvPr/>
          </p:nvSpPr>
          <p:spPr bwMode="auto">
            <a:xfrm>
              <a:off x="884" y="619"/>
              <a:ext cx="680" cy="4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17437" name="Oval 29"/>
            <p:cNvSpPr>
              <a:spLocks noChangeArrowheads="1"/>
            </p:cNvSpPr>
            <p:nvPr/>
          </p:nvSpPr>
          <p:spPr bwMode="auto">
            <a:xfrm>
              <a:off x="1429" y="619"/>
              <a:ext cx="680" cy="4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pic>
        <p:nvPicPr>
          <p:cNvPr id="9226" name="Picture 30" descr="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20304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1" descr="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1927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2" descr="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75742">
            <a:off x="1042988" y="981075"/>
            <a:ext cx="239553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3" descr="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55649">
            <a:off x="-107950" y="2133600"/>
            <a:ext cx="23955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4" descr="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73238"/>
            <a:ext cx="28114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5" descr="морковь обрезка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076700"/>
            <a:ext cx="1778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36" descr="морковь обрезка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08500"/>
            <a:ext cx="1778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37" descr="морковь обрезка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508500"/>
            <a:ext cx="1778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8" descr="морковь обрезка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6000" y="5003800"/>
            <a:ext cx="1778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39" descr="морковь обрезка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516563"/>
            <a:ext cx="1778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41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443091">
            <a:off x="107950" y="4292600"/>
            <a:ext cx="569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42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134195">
            <a:off x="6516688" y="5084763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43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0" y="4797425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44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6804025" y="5661025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45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7380288" y="5157788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46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5867400" y="3933825"/>
            <a:ext cx="5826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47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7667625" y="59055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48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5940425" y="59055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49" descr="листяблоня916945-a1b2931e4f5280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155363">
            <a:off x="8458200" y="3141663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50" descr="ромашкаx_bb802d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22899">
            <a:off x="0" y="5084763"/>
            <a:ext cx="4127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51" descr="ромашкаx_bb802dd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603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52" descr="ромашкаx_bb802dd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5263"/>
            <a:ext cx="4318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53" descr="ромашкаx_bb802dd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21163"/>
            <a:ext cx="48577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54" descr="ромашкаx_bb802dd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6700"/>
            <a:ext cx="4857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55" descr="ромашкаx_bb802dd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360363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56" descr="ромашкаx_bb802d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22899">
            <a:off x="323850" y="5229225"/>
            <a:ext cx="4127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57" descr="ромашкаx_bb802d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22899">
            <a:off x="323850" y="5013325"/>
            <a:ext cx="4127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58" descr="6c2b6ab9c9e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08275"/>
            <a:ext cx="5761038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7" name="Rectangle 59"/>
          <p:cNvSpPr>
            <a:spLocks noChangeArrowheads="1"/>
          </p:cNvSpPr>
          <p:nvPr/>
        </p:nvSpPr>
        <p:spPr bwMode="auto">
          <a:xfrm>
            <a:off x="7308850" y="476250"/>
            <a:ext cx="869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>
                <a:solidFill>
                  <a:srgbClr val="333399"/>
                </a:solidFill>
                <a:latin typeface="Times New Roman" charset="0"/>
                <a:cs typeface="+mn-cs"/>
              </a:rPr>
              <a:t>17</a:t>
            </a:r>
          </a:p>
        </p:txBody>
      </p:sp>
      <p:pic>
        <p:nvPicPr>
          <p:cNvPr id="17468" name="Picture 60" descr="Рисунок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4508500"/>
            <a:ext cx="30241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62" descr="Рисунок7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3600"/>
            <a:ext cx="7985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3" name="Picture 65" descr="Рисунок10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89138"/>
            <a:ext cx="7985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4" name="Picture 66" descr="Рисунок11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775"/>
            <a:ext cx="7985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6" name="Picture 68" descr="Рисунок13">
            <a:hlinkClick r:id="" action="ppaction://noaction">
              <a:snd r:embed="rId17" name="Колокольчики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852738"/>
            <a:ext cx="7985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7" name="Picture 69" descr="Рисунок14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924175"/>
            <a:ext cx="7985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0" descr="пчелка гиф24m1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092825"/>
            <a:ext cx="5254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8" name="Picture 70" descr="Рисунок9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7985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9" name="Picture 71" descr="Рисунок8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68638"/>
            <a:ext cx="7985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0" name="Picture 72" descr="Рисунок29">
            <a:hlinkClick r:id="" action="ppaction://noaction">
              <a:snd r:embed="rId13" name="Щелчок"/>
            </a:hlinkClick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7985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0" name="Rectangle 70"/>
          <p:cNvSpPr>
            <a:spLocks noChangeArrowheads="1"/>
          </p:cNvSpPr>
          <p:nvPr/>
        </p:nvSpPr>
        <p:spPr bwMode="auto">
          <a:xfrm>
            <a:off x="611188" y="549275"/>
            <a:ext cx="6480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accent2"/>
                </a:solidFill>
                <a:latin typeface="Times New Roman" pitchFamily="18" charset="0"/>
              </a:rPr>
              <a:t>Выбери яблочко с ответом</a:t>
            </a:r>
            <a:endParaRPr lang="ru-RU" altLang="ru-RU" sz="36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34572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503 C -0.0026 0.01526 -0.00347 0.20092 -0.00417 0.38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5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1387E-6 C 0.27327 0.00439 0.54688 0.00878 0.66146 0.010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4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7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7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F:\Открытый урок в школе Дани (27.11.15г.)\фото\Фото4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9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55650" y="1412875"/>
            <a:ext cx="7920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i="1">
                <a:solidFill>
                  <a:srgbClr val="000066"/>
                </a:solidFill>
                <a:latin typeface="Arial Rounded MT Bold" pitchFamily="34" charset="0"/>
              </a:rPr>
              <a:t>6  *  8       =  48                    24  :  4  =  6</a:t>
            </a:r>
          </a:p>
          <a:p>
            <a:endParaRPr lang="ru-RU" altLang="ru-RU" sz="3200" b="1" i="1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55650" y="2276475"/>
            <a:ext cx="76327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i="1">
                <a:solidFill>
                  <a:srgbClr val="000066"/>
                </a:solidFill>
                <a:latin typeface="Arial Rounded MT Bold" pitchFamily="34" charset="0"/>
              </a:rPr>
              <a:t>3  *  6  =  18                        42  :  6  =  7</a:t>
            </a:r>
          </a:p>
          <a:p>
            <a:endParaRPr lang="ru-RU" altLang="ru-RU" sz="3200" b="1" i="1">
              <a:solidFill>
                <a:srgbClr val="000066"/>
              </a:solidFill>
              <a:latin typeface="Arial Rounded MT Bold" pitchFamily="34" charset="0"/>
            </a:endParaRPr>
          </a:p>
          <a:p>
            <a:r>
              <a:rPr lang="ru-RU" altLang="ru-RU" sz="3200" b="1" i="1">
                <a:solidFill>
                  <a:srgbClr val="000066"/>
                </a:solidFill>
                <a:latin typeface="Arial Rounded MT Bold" pitchFamily="34" charset="0"/>
              </a:rPr>
              <a:t>6  *   6    =  36                     6  :  6  =  1</a:t>
            </a:r>
          </a:p>
          <a:p>
            <a:endParaRPr lang="ru-RU" altLang="ru-RU" sz="3200" b="1" i="1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55650" y="4149725"/>
            <a:ext cx="72723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i="1">
                <a:solidFill>
                  <a:srgbClr val="000066"/>
                </a:solidFill>
                <a:latin typeface="Arial Rounded MT Bold" pitchFamily="34" charset="0"/>
              </a:rPr>
              <a:t>2  *  6  =  12                       30  :  5  =  6</a:t>
            </a:r>
          </a:p>
          <a:p>
            <a:endParaRPr lang="ru-RU" altLang="ru-RU" sz="3200" b="1" i="1">
              <a:solidFill>
                <a:srgbClr val="000066"/>
              </a:solidFill>
              <a:latin typeface="Arial Rounded MT Bold" pitchFamily="34" charset="0"/>
            </a:endParaRPr>
          </a:p>
          <a:p>
            <a:r>
              <a:rPr lang="ru-RU" altLang="ru-RU" sz="3200" b="1" i="1">
                <a:solidFill>
                  <a:srgbClr val="000066"/>
                </a:solidFill>
                <a:latin typeface="Arial Rounded MT Bold" pitchFamily="34" charset="0"/>
              </a:rPr>
              <a:t>6  *  5     =  30                    48  :  6  =  8</a:t>
            </a:r>
          </a:p>
        </p:txBody>
      </p:sp>
      <p:pic>
        <p:nvPicPr>
          <p:cNvPr id="10247" name="Picture 7" descr="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12446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2вк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1008063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tehno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213100"/>
            <a:ext cx="12700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24400"/>
            <a:ext cx="98107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п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982663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парово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19431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яп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05038"/>
            <a:ext cx="11430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e6b445a01863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68638"/>
            <a:ext cx="12890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a6546c10a927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144587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2405790adbc3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013325"/>
            <a:ext cx="11684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0" name="AutoShape 20">
            <a:hlinkClick r:id="rId12" action="ppaction://hlinksldjump" highlightClick="1">
              <a:snd r:embed="rId13" name="chimes.wav"/>
            </a:hlinkClick>
          </p:cNvPr>
          <p:cNvSpPr>
            <a:spLocks noChangeArrowheads="1"/>
          </p:cNvSpPr>
          <p:nvPr/>
        </p:nvSpPr>
        <p:spPr bwMode="auto">
          <a:xfrm>
            <a:off x="8316913" y="5805488"/>
            <a:ext cx="431800" cy="431800"/>
          </a:xfrm>
          <a:prstGeom prst="actionButtonHome">
            <a:avLst/>
          </a:prstGeom>
          <a:solidFill>
            <a:srgbClr val="FF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73560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04856" cy="79208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solidFill>
                  <a:srgbClr val="FF0000"/>
                </a:solidFill>
              </a:rPr>
              <a:t>«Математика вокруг нас. Числа в загадках, пословицах и поговорках».</a:t>
            </a:r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6792"/>
            <a:ext cx="2774950" cy="5299621"/>
          </a:xfrm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556792"/>
            <a:ext cx="65913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60330_17151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51224_09000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уроках «Окружающего мира» 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7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3600400" cy="576064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Проектная                       деятельность </a:t>
            </a:r>
            <a:r>
              <a:rPr lang="ru-RU" sz="4000" b="1" dirty="0">
                <a:solidFill>
                  <a:srgbClr val="FF0000"/>
                </a:solidFill>
              </a:rPr>
              <a:t>учащихся</a:t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dirty="0"/>
          </a:p>
        </p:txBody>
      </p:sp>
      <p:pic>
        <p:nvPicPr>
          <p:cNvPr id="6" name="Picture 2" descr="G:\МОЙ ПРОЕКТ 1А\фото для презентации 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58" t="10178" r="11517" b="10272"/>
          <a:stretch>
            <a:fillRect/>
          </a:stretch>
        </p:blipFill>
        <p:spPr>
          <a:xfrm>
            <a:off x="0" y="548680"/>
            <a:ext cx="4860032" cy="5760639"/>
          </a:xfrm>
          <a:noFill/>
        </p:spPr>
      </p:pic>
    </p:spTree>
    <p:extLst>
      <p:ext uri="{BB962C8B-B14F-4D97-AF65-F5344CB8AC3E}">
        <p14:creationId xmlns:p14="http://schemas.microsoft.com/office/powerpoint/2010/main" xmlns="" val="42344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095023" y="980728"/>
            <a:ext cx="6965245" cy="360041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FF0000"/>
                </a:solidFill>
              </a:rPr>
              <a:t>Защита  проекта 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«Моя родословная».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endParaRPr lang="ru-RU" alt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501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63" y="1484784"/>
            <a:ext cx="3394075" cy="5373216"/>
          </a:xfrm>
        </p:spPr>
      </p:pic>
      <p:pic>
        <p:nvPicPr>
          <p:cNvPr id="5018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538" y="1484784"/>
            <a:ext cx="3176587" cy="536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484784"/>
            <a:ext cx="2555875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95194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</a:rPr>
              <a:t>Проекты детей «Моя семья»</a:t>
            </a: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344"/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115616" y="548681"/>
            <a:ext cx="6965245" cy="792088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</a:rPr>
              <a:t>Защита проектов  «Моя семья»</a:t>
            </a:r>
          </a:p>
        </p:txBody>
      </p:sp>
      <p:pic>
        <p:nvPicPr>
          <p:cNvPr id="31747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0768"/>
            <a:ext cx="3769669" cy="5517232"/>
          </a:xfrm>
        </p:spPr>
      </p:pic>
      <p:pic>
        <p:nvPicPr>
          <p:cNvPr id="3174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340768"/>
            <a:ext cx="2483767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/>
          <p:cNvPicPr>
            <a:picLocks noChangeAspect="1"/>
          </p:cNvPicPr>
          <p:nvPr/>
        </p:nvPicPr>
        <p:blipFill>
          <a:blip r:embed="rId4" cstate="print"/>
          <a:srcRect l="-1466" t="1181" r="1466" b="-449"/>
          <a:stretch>
            <a:fillRect/>
          </a:stretch>
        </p:blipFill>
        <p:spPr bwMode="auto">
          <a:xfrm>
            <a:off x="3707904" y="1340768"/>
            <a:ext cx="331207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-20160215-WA000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459290"/>
          </a:xfrm>
        </p:spPr>
        <p:txBody>
          <a:bodyPr>
            <a:noAutofit/>
          </a:bodyPr>
          <a:lstStyle/>
          <a:p>
            <a:pPr algn="just"/>
            <a:r>
              <a:rPr lang="ru-RU" altLang="ru-RU" sz="2800" b="1" i="1" dirty="0" smtClean="0">
                <a:solidFill>
                  <a:srgbClr val="333333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333333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800" b="1" i="1" dirty="0">
                <a:solidFill>
                  <a:srgbClr val="333333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333333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Человек образованный —  тот, </a:t>
            </a:r>
            <a:b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кто знает, где найти то, </a:t>
            </a:r>
            <a:r>
              <a:rPr lang="ru-RU" alt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чего </a:t>
            </a:r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он не знает»</a:t>
            </a:r>
            <a:r>
              <a:rPr lang="ru-RU" altLang="ru-RU" sz="4000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                           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Георг  </a:t>
            </a:r>
            <a:r>
              <a:rPr lang="ru-RU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Зиммель</a:t>
            </a:r>
            <a:r>
              <a:rPr lang="ru-RU" alt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alt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797" y="476672"/>
            <a:ext cx="6914627" cy="5215899"/>
          </a:xfrm>
        </p:spPr>
        <p:txBody>
          <a:bodyPr/>
          <a:lstStyle/>
          <a:p>
            <a:r>
              <a:rPr lang="ru-RU" dirty="0" smtClean="0"/>
              <a:t>    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551837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«Если бы компьютер не был бы до сих пор создан, то его пришлось бы сейчас изобрести, специально для целей образования»</a:t>
            </a:r>
            <a:endParaRPr lang="ru-RU" altLang="ru-RU" sz="4000" b="1" dirty="0">
              <a:solidFill>
                <a:srgbClr val="7030A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ru-RU" altLang="ru-RU" sz="2800" b="1" i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                                                  </a:t>
            </a:r>
            <a:r>
              <a:rPr lang="ru-RU" altLang="ru-RU" sz="28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itchFamily="18" charset="0"/>
              </a:rPr>
              <a:t>          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Никола Тесла   </a:t>
            </a:r>
            <a:endParaRPr lang="ru-RU" altLang="ru-RU" sz="5400" b="1" dirty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Назым\Desktop\97724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890664"/>
            <a:ext cx="3851920" cy="296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43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51225_11524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83567" y="548680"/>
            <a:ext cx="7776865" cy="868958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Опыт с семенами фасоли </a:t>
            </a:r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7638"/>
            <a:ext cx="2874963" cy="5461000"/>
          </a:xfrm>
        </p:spPr>
      </p:pic>
      <p:pic>
        <p:nvPicPr>
          <p:cNvPr id="3891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963" y="1417638"/>
            <a:ext cx="2344737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417638"/>
            <a:ext cx="3976688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60331_12460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6349"/>
          <a:stretch>
            <a:fillRect/>
          </a:stretch>
        </p:blipFill>
        <p:spPr>
          <a:xfrm>
            <a:off x="0" y="1556792"/>
            <a:ext cx="9144000" cy="5301208"/>
          </a:xfrm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755576" y="548680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</a:rPr>
              <a:t>«ЧТО У НАС ПОД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НОГАМИ</a:t>
            </a:r>
            <a:r>
              <a:rPr lang="ru-RU" altLang="ru-RU" sz="4000" b="1" dirty="0">
                <a:solidFill>
                  <a:srgbClr val="FF0000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6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sz="3600" b="1" dirty="0" smtClean="0">
                <a:solidFill>
                  <a:srgbClr val="FF0000"/>
                </a:solidFill>
              </a:rPr>
              <a:t>Защита проекта </a:t>
            </a:r>
            <a:br>
              <a:rPr lang="ru-RU" altLang="ru-RU" sz="3600" b="1" dirty="0" smtClean="0">
                <a:solidFill>
                  <a:srgbClr val="FF0000"/>
                </a:solidFill>
              </a:rPr>
            </a:br>
            <a:r>
              <a:rPr lang="ru-RU" altLang="ru-RU" sz="3600" b="1" dirty="0" smtClean="0">
                <a:solidFill>
                  <a:srgbClr val="FF0000"/>
                </a:solidFill>
              </a:rPr>
              <a:t>«Мои домашние питомцы».</a:t>
            </a:r>
            <a:r>
              <a:rPr lang="ru-RU" altLang="ru-RU" b="1" dirty="0" smtClean="0">
                <a:solidFill>
                  <a:srgbClr val="7030A0"/>
                </a:solidFill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endParaRPr lang="ru-RU" altLang="ru-RU" b="1" dirty="0" smtClean="0">
              <a:solidFill>
                <a:srgbClr val="7030A0"/>
              </a:solidFill>
            </a:endParaRPr>
          </a:p>
        </p:txBody>
      </p:sp>
      <p:pic>
        <p:nvPicPr>
          <p:cNvPr id="4096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28800"/>
            <a:ext cx="4500563" cy="5229200"/>
          </a:xfrm>
        </p:spPr>
      </p:pic>
      <p:pic>
        <p:nvPicPr>
          <p:cNvPr id="4096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8800"/>
            <a:ext cx="464343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IMG_0649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3817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-20160215-WA000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28625" y="548679"/>
            <a:ext cx="8229600" cy="88005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Метод учебного проекта     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(создание презентаций</a:t>
            </a:r>
            <a:r>
              <a:rPr lang="ru-RU" sz="2700" b="1" dirty="0" smtClean="0">
                <a:solidFill>
                  <a:srgbClr val="FF0000"/>
                </a:solidFill>
              </a:rPr>
              <a:t>)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755576" y="1500188"/>
            <a:ext cx="7704856" cy="4579937"/>
          </a:xfrm>
        </p:spPr>
        <p:txBody>
          <a:bodyPr/>
          <a:lstStyle/>
          <a:p>
            <a:pPr algn="just" eaLnBrk="1" hangingPunct="1"/>
            <a:r>
              <a:rPr lang="ru-RU" altLang="ru-RU" dirty="0" smtClean="0">
                <a:solidFill>
                  <a:srgbClr val="7030A0"/>
                </a:solidFill>
              </a:rPr>
              <a:t>         </a:t>
            </a:r>
            <a:r>
              <a:rPr lang="ru-RU" altLang="ru-RU" dirty="0" err="1" smtClean="0">
                <a:solidFill>
                  <a:srgbClr val="7030A0"/>
                </a:solidFill>
              </a:rPr>
              <a:t>Мультимедийная</a:t>
            </a:r>
            <a:r>
              <a:rPr lang="ru-RU" altLang="ru-RU" dirty="0" smtClean="0">
                <a:solidFill>
                  <a:srgbClr val="7030A0"/>
                </a:solidFill>
              </a:rPr>
              <a:t> презентация – способ предъявления творчески переработанной учеником языковой информации в виде логически завершённой подборки слайдов по определённой теме, базирующийся на использовании аудиовизуальных возможностей компьютерных технологий. </a:t>
            </a:r>
          </a:p>
          <a:p>
            <a:pPr eaLnBrk="1" hangingPunct="1"/>
            <a:endParaRPr lang="ru-RU" altLang="ru-RU" dirty="0" smtClean="0"/>
          </a:p>
        </p:txBody>
      </p:sp>
      <p:pic>
        <p:nvPicPr>
          <p:cNvPr id="35844" name="Picture 1" descr="C:\Users\админ\Desktop\мяу\фото 2класс\IMG_3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566809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926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435da64e2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6002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5" descr="c73fbe0c2d7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1150" y="5257839"/>
            <a:ext cx="10350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" descr="568f3934cac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5"/>
            <a:ext cx="16129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7" descr="32b26d78dd7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749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8" descr="2791580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9C8"/>
              </a:clrFrom>
              <a:clrTo>
                <a:srgbClr val="F1F9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2" y="2667000"/>
            <a:ext cx="18748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3" descr="035f3296d02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4778" y="5181605"/>
            <a:ext cx="12430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>
            <a:hlinkClick r:id="rId9" action="ppaction://hlinksldjump"/>
          </p:cNvPr>
          <p:cNvCxnSpPr/>
          <p:nvPr/>
        </p:nvCxnSpPr>
        <p:spPr bwMode="auto">
          <a:xfrm>
            <a:off x="8072477" y="285750"/>
            <a:ext cx="898525" cy="1588"/>
          </a:xfrm>
          <a:prstGeom prst="straightConnector1">
            <a:avLst/>
          </a:prstGeom>
          <a:solidFill>
            <a:schemeClr val="accent1"/>
          </a:solidFill>
          <a:ln w="15557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stealt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cxnSp>
      <p:sp>
        <p:nvSpPr>
          <p:cNvPr id="121865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658" indent="-2856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561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576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6598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625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646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665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681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5DBE8BC-07AA-4764-B49A-B665100D81BE}" type="slidenum">
              <a:rPr lang="ru-RU" smtClean="0">
                <a:solidFill>
                  <a:srgbClr val="000000"/>
                </a:solidFill>
              </a:rPr>
              <a:pPr eaLnBrk="1" hangingPunct="1"/>
              <a:t>38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21866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658" indent="-2856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561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576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6598" indent="-22851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625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646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665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681" indent="-228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4720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C 0.00799 -0.03982 0.00868 -0.08125 0.01458 -0.1213 C 0.01684 -0.13635 0.01719 -0.1294 0.02083 -0.14723 C 0.02274 -0.15672 0.02361 -0.16667 0.02726 -0.17547 C 0.0309 -0.18426 0.03611 -0.1926 0.03976 -0.20139 C 0.04375 -0.21135 0.04635 -0.22338 0.05243 -0.23218 C 0.05851 -0.24121 0.0625 -0.24329 0.07118 -0.25024 C 0.07326 -0.25209 0.0776 -0.25556 0.0776 -0.25533 C 0.08611 -0.2713 0.07674 -0.25602 0.08802 -0.26829 C 0.10712 -0.28912 0.09306 -0.27917 0.10903 -0.28912 C 0.11441 -0.29885 0.11545 -0.3051 0.12361 -0.30973 C 0.12778 -0.31181 0.13229 -0.3125 0.13628 -0.31482 C 0.14826 -0.32223 0.15746 -0.33125 0.16979 -0.33797 C 0.18958 -0.34862 0.21389 -0.35139 0.2349 -0.35602 C 0.25451 -0.36806 0.28993 -0.37084 0.3125 -0.37662 C 0.31736 -0.37801 0.32222 -0.37987 0.32708 -0.38195 C 0.33073 -0.38334 0.33403 -0.38588 0.33767 -0.38704 C 0.34514 -0.38936 0.35295 -0.39028 0.36076 -0.39213 C 0.3816 -0.39746 0.37135 -0.39746 0.37951 -0.39746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C -0.01041 -0.00347 -0.02187 -0.00417 -0.03125 -0.01111 C -0.03559 -0.01435 -0.03923 -0.01922 -0.04375 -0.02222 C -0.05086 -0.02685 -0.06041 -0.03264 -0.06666 -0.03889 C -0.06979 -0.04213 -0.07187 -0.04676 -0.075 -0.05 C -0.0783 -0.05324 -0.09045 -0.05926 -0.09375 -0.06111 C -0.10781 -0.07986 -0.09149 -0.06111 -0.10833 -0.07222 C -0.11909 -0.0794 -0.13177 -0.09121 -0.14166 -0.1 C -0.14375 -0.10185 -0.14548 -0.1044 -0.14791 -0.10556 C -0.15833 -0.11019 -0.16857 -0.1132 -0.17916 -0.11667 C -0.19705 -0.13264 -0.21562 -0.14283 -0.23541 -0.15278 C -0.26198 -0.16597 -0.2283 -0.15093 -0.25 -0.16389 C -0.26319 -0.17176 -0.2776 -0.17871 -0.29166 -0.18334 C -0.33941 -0.2257 -0.39739 -0.22824 -0.45208 -0.24445 C -0.47916 -0.25255 -0.45121 -0.24699 -0.475 -0.25556 C -0.48941 -0.26065 -0.50434 -0.26181 -0.51875 -0.26667 C -0.53628 -0.28218 -0.52257 -0.27153 -0.56458 -0.28334 C -0.59097 -0.29074 -0.61701 -0.29931 -0.64375 -0.30278 C -0.65607 -0.30695 -0.66875 -0.30787 -0.68125 -0.31111 C -0.69357 -0.32222 -0.68437 -0.31528 -0.70833 -0.32222 C -0.76267 -0.33773 -0.73073 -0.33334 -0.79166 -0.33334 " pathEditMode="relative" ptsTypes="ffffffffffffffffffffA">
                                      <p:cBhvr>
                                        <p:cTn id="1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C 0.00816 -0.0162 0.02049 -0.02477 0.03333 -0.03333 C 0.03958 -0.0375 0.04375 -0.04583 0.05 -0.05 C 0.05278 -0.05185 0.0559 -0.05301 0.05833 -0.05556 C 0.06146 -0.0588 0.06319 -0.06435 0.06667 -0.06667 C 0.07188 -0.07014 0.08333 -0.07222 0.08333 -0.07222 C 0.09375 -0.08148 0.10139 -0.09074 0.11042 -0.10278 C 0.11441 -0.1081 0.12066 -0.10903 0.125 -0.11389 C 0.13542 -0.12546 0.12656 -0.12014 0.1375 -0.125 C 0.14167 -0.12963 0.14549 -0.13472 0.15 -0.13889 C 0.1526 -0.1412 0.1559 -0.14167 0.15833 -0.14445 C 0.16094 -0.14745 0.16215 -0.15232 0.16458 -0.15556 C 0.16719 -0.15903 0.17569 -0.1662 0.17917 -0.16945 C 0.18455 -0.18148 0.18976 -0.19352 0.19792 -0.20278 C 0.21302 -0.22014 0.24028 -0.23148 0.25833 -0.24167 C 0.29306 -0.26088 0.25799 -0.2463 0.28958 -0.25833 C 0.29705 -0.26505 0.30503 -0.26829 0.3125 -0.275 C 0.32031 -0.29074 0.3125 -0.27894 0.33125 -0.28889 C 0.33351 -0.29005 0.33524 -0.29306 0.3375 -0.29445 C 0.3441 -0.29838 0.35139 -0.30046 0.35833 -0.30278 C 0.36302 -0.30695 0.36858 -0.30903 0.37292 -0.31389 C 0.37483 -0.31597 0.37517 -0.32014 0.37708 -0.32222 C 0.37951 -0.32477 0.38281 -0.32546 0.38542 -0.32778 C 0.38785 -0.33009 0.38906 -0.33449 0.39167 -0.33611 C 0.39688 -0.33935 0.40278 -0.33982 0.40833 -0.34167 C 0.42587 -0.35718 0.46076 -0.35579 0.47917 -0.35833 C 0.52726 -0.37963 0.5776 -0.38681 0.62708 -0.4 C 0.64549 -0.40486 0.62448 -0.40023 0.64583 -0.40833 C 0.66076 -0.41412 0.70799 -0.42384 0.7125 -0.425 C 0.73628 -0.43056 0.7651 -0.44468 0.78958 -0.44722 C 0.8 -0.44838 0.81042 -0.44722 0.82083 -0.44722 " pathEditMode="relative" ptsTypes="ffffffffffffffffffffffffffffffA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C 0.00886 -0.00486 0.01858 -0.01134 0.02778 -0.01504 C 0.0375 -0.01898 0.05747 -0.025 0.05747 -0.02477 C 0.07014 -0.03611 0.0875 -0.03611 0.10209 -0.03981 C 0.11441 -0.04305 0.13924 -0.04977 0.13924 -0.04953 C 0.15782 -0.06666 0.18039 -0.07315 0.20226 -0.07731 C 0.21858 -0.08449 0.19393 -0.07384 0.23195 -0.08472 C 0.2408 -0.08703 0.24914 -0.0919 0.25799 -0.09467 C 0.30087 -0.1081 0.24323 -0.08958 0.29879 -0.10463 C 0.31337 -0.10856 0.32466 -0.11481 0.33976 -0.1169 C 0.34775 -0.11967 0.35573 -0.12222 0.36389 -0.12453 C 0.37691 -0.12801 0.40278 -0.13449 0.40278 -0.13426 C 0.41719 -0.14421 0.40764 -0.13819 0.43247 -0.1493 C 0.43473 -0.15046 0.43594 -0.15347 0.43802 -0.1544 C 0.46268 -0.16366 0.48924 -0.16435 0.51424 -0.17176 C 0.52639 -0.17546 0.53924 -0.17986 0.55139 -0.18403 C 0.5599 -0.18727 0.56702 -0.19398 0.57552 -0.19653 C 0.62205 -0.21088 0.6691 -0.22037 0.71667 -0.22639 C 0.73993 -0.23426 0.76407 -0.2375 0.78716 -0.24629 C 0.80209 -0.25185 0.82414 -0.26111 0.83924 -0.26111 " pathEditMode="relative" rAng="0" ptsTypes="fffffffffffffffffffA">
                                      <p:cBhvr>
                                        <p:cTn id="2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62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-0.01111 -0.00371 -0.04202 -0.0169 -0.04792 -0.02222 C -0.05 -0.02408 -0.05174 -0.02709 -0.05417 -0.02778 C -0.06372 -0.03079 -0.07361 -0.03102 -0.08334 -0.03334 C -0.10278 -0.03797 -0.1224 -0.04491 -0.14167 -0.05 C -0.17986 -0.06019 -0.21736 -0.07616 -0.25625 -0.08056 C -0.28056 -0.08866 -0.30625 -0.1 -0.33125 -0.1 " pathEditMode="relative" ptsTypes="ffffffA">
                                      <p:cBhvr>
                                        <p:cTn id="2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6945E-18 C -0.00156 -0.00371 -0.00191 -0.00857 -0.00434 -0.01111 C -0.00659 -0.01366 -0.00989 -0.0125 -0.01267 -0.01389 C -0.0177 -0.0169 -0.02274 -0.02061 -0.02708 -0.025 C -0.03246 -0.02986 -0.03715 -0.03565 -0.04166 -0.04167 C -0.04409 -0.04491 -0.04548 -0.04977 -0.04791 -0.05278 C -0.04965 -0.0544 -0.06406 -0.06273 -0.06666 -0.06389 C -0.07517 -0.08079 -0.08958 -0.0801 -0.10434 -0.08334 C -0.13316 -0.08982 -0.16267 -0.09398 -0.19166 -0.1 C -0.22257 -0.11366 -0.2552 -0.12523 -0.28767 -0.13056 C -0.30434 -0.13797 -0.32048 -0.14977 -0.33767 -0.15556 C -0.3526 -0.16898 -0.36736 -0.18287 -0.38333 -0.19445 C -0.38889 -0.19838 -0.39583 -0.19977 -0.4 -0.20556 C -0.41302 -0.22269 -0.43107 -0.23033 -0.446 -0.24445 C -0.4658 -0.2632 -0.43767 -0.24306 -0.46041 -0.25834 C -0.46909 -0.27547 -0.47968 -0.27662 -0.49166 -0.28611 C -0.50711 -0.29838 -0.52413 -0.31389 -0.54166 -0.31945 C -0.55625 -0.32385 -0.58541 -0.33056 -0.58541 -0.33056 C -0.61389 -0.34931 -0.65052 -0.34468 -0.68125 -0.35278 C -0.71111 -0.37269 -0.67934 -0.35348 -0.75833 -0.36389 C -0.76336 -0.36459 -0.76823 -0.36713 -0.77291 -0.36945 C -0.77586 -0.37084 -0.7783 -0.37454 -0.78125 -0.375 C -0.79375 -0.37732 -0.80625 -0.37686 -0.81875 -0.37778 C -0.87847 -0.39769 -1.00521 -0.38611 -1.06875 -0.38611 " pathEditMode="relative" ptsTypes="fffffffffffffffffffffffA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4572000"/>
            <a:ext cx="1408113" cy="21399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214282" y="642918"/>
            <a:ext cx="4429156" cy="1714512"/>
          </a:xfrm>
          <a:prstGeom prst="cloudCallout">
            <a:avLst>
              <a:gd name="adj1" fmla="val -13839"/>
              <a:gd name="adj2" fmla="val 200086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Бежит при ветре споро</a:t>
            </a:r>
            <a:b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Без весел и мотора…</a:t>
            </a:r>
            <a:b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1266" name="Picture 2" descr="Картинка 12 из 201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8" y="714375"/>
            <a:ext cx="455295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2262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755576" y="1268760"/>
            <a:ext cx="7678688" cy="47228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УУД</a:t>
            </a:r>
            <a:r>
              <a:rPr lang="ru-RU" altLang="ru-RU" sz="3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- совокупность способов действий обучающегося, которая обеспечивает его способность к самостоятельному  усвоению новых знаний, включая и организацию самого процесса усвоения. </a:t>
            </a:r>
          </a:p>
          <a:p>
            <a:endParaRPr lang="ru-RU" altLang="ru-RU" sz="32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16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D:\Desktop\Для презентаций\Грибы и корзины\Рисунок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29527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1042988" y="1557338"/>
            <a:ext cx="1296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</a:rPr>
              <a:t>   </a:t>
            </a:r>
            <a:r>
              <a:rPr lang="ru-RU" sz="7200" b="1">
                <a:solidFill>
                  <a:prstClr val="black"/>
                </a:solidFill>
              </a:rPr>
              <a:t> </a:t>
            </a:r>
            <a:r>
              <a:rPr lang="ru-RU" sz="5400" b="1">
                <a:solidFill>
                  <a:prstClr val="black"/>
                </a:solidFill>
              </a:rPr>
              <a:t>А</a:t>
            </a:r>
          </a:p>
        </p:txBody>
      </p:sp>
      <p:pic>
        <p:nvPicPr>
          <p:cNvPr id="8196" name="Picture 4" descr="D:\Desktop\Для презентаций\Грибы и корзины\Рисунок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3375"/>
            <a:ext cx="259238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7380288" y="1844675"/>
            <a:ext cx="1008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prstClr val="black"/>
                </a:solidFill>
              </a:rPr>
              <a:t>В</a:t>
            </a:r>
          </a:p>
        </p:txBody>
      </p:sp>
      <p:pic>
        <p:nvPicPr>
          <p:cNvPr id="8198" name="Picture 5" descr="D:\Desktop\Для презентаций\Грибы и корзины\Рисунок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1938"/>
            <a:ext cx="29559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4067175" y="5805488"/>
            <a:ext cx="1368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b="1">
                <a:solidFill>
                  <a:prstClr val="black"/>
                </a:solidFill>
              </a:rPr>
              <a:t>С</a:t>
            </a:r>
          </a:p>
        </p:txBody>
      </p:sp>
      <p:pic>
        <p:nvPicPr>
          <p:cNvPr id="9224" name="Picture 13" descr="D:\Desktop\Для презентаций\Обработанные картинки\Обработанные картинки 2\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73934">
            <a:off x="6280150" y="5381625"/>
            <a:ext cx="194786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D:\Desktop\Для презентаций\Обработанные картинки\Обработанные картинки 2\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49725"/>
            <a:ext cx="12223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5" descr="D:\Desktop\Для презентаций\Обработанные картинки\Обработанные картинки 2\помид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175" y="3644900"/>
            <a:ext cx="12747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D:\Desktop\Для презентаций\Обработанные картинки\Обработанные картинки 2\морковь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18477">
            <a:off x="4671219" y="3096419"/>
            <a:ext cx="184467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8" descr="D:\Desktop\Для презентаций\анимашки\Для презентаций\Растения и жив-ые\kapust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663"/>
            <a:ext cx="18002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6" descr="http://900igr.net/datas/eda/Frukty-4.files/0005-005-JAbloko-krasnogo-tsvet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4" t="13322" r="23598" b="20879"/>
          <a:stretch>
            <a:fillRect/>
          </a:stretch>
        </p:blipFill>
        <p:spPr bwMode="auto">
          <a:xfrm>
            <a:off x="7956550" y="3213100"/>
            <a:ext cx="74136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90968">
            <a:off x="611188" y="4292600"/>
            <a:ext cx="1617662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08275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0017">
            <a:off x="7716838" y="4532313"/>
            <a:ext cx="7159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2922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7" descr="Описание: C:\Users\Olga\Desktop\Картинки овощей , фруктов,ягод\Kivi-1680x105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53" t="12540" r="15900" b="12540"/>
          <a:stretch>
            <a:fillRect/>
          </a:stretch>
        </p:blipFill>
        <p:spPr bwMode="auto">
          <a:xfrm rot="3586963">
            <a:off x="900113" y="5876925"/>
            <a:ext cx="102711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6" descr="Описание: C:\Users\Olga\Desktop\Картинки овощей , фруктов,ягод\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05263"/>
            <a:ext cx="9842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91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43455 -0.3965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1 -0.00255 L -0.63385 -0.2965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2014 L -0.37205 -0.146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4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12986 0.1581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7199 L 0.16371 -0.6178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28403 -0.0414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14965 0.2416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0.29931 0.01064 " pathEditMode="relative" ptsTypes="AA">
                                      <p:cBhvr>
                                        <p:cTn id="65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71667 -0.29398 " pathEditMode="relative" ptsTypes="AA">
                                      <p:cBhvr>
                                        <p:cTn id="7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6 -0.02477 L 0.73924 -0.717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-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2.96296E-6 L 0.09445 -0.47245 " pathEditMode="relative" ptsTypes="AA">
                                      <p:cBhvr>
                                        <p:cTn id="89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4352 L 0.60069 -0.41088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-fotki.yandex.ru/get/3213/elfim-vladimir.27/0_23382_5388c9fb_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65354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инка 42 из 111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5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75505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а 1046 из 732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82539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45.radikal.ru/i110/1002/ab/c884070cb72d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650" y="4005263"/>
            <a:ext cx="338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промышленность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2853677" y="4812287"/>
            <a:ext cx="3508653" cy="360039"/>
          </a:xfrm>
          <a:prstGeom prst="rect">
            <a:avLst/>
          </a:prstGeom>
          <a:noFill/>
        </p:spPr>
        <p:txBody>
          <a:bodyPr vert="vert270" anchor="ctr" anchorCtr="1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Э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ОНОМИ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</a:t>
            </a:r>
          </a:p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2636838"/>
            <a:ext cx="273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торговля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1484313"/>
            <a:ext cx="2808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строительство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713" y="0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транспорт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0"/>
            <a:ext cx="2016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сельское хозяйство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1863" y="1844675"/>
            <a:ext cx="3348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здравоохранение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11863" y="3860800"/>
            <a:ext cx="2808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образование</a:t>
            </a:r>
          </a:p>
        </p:txBody>
      </p:sp>
      <p:sp useBgFill="1"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1116013" y="6524625"/>
            <a:ext cx="1871662" cy="36988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7412" name="Picture 4" descr="C:\Users\Катрин\Pictures\img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37063"/>
            <a:ext cx="16906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Катрин\Pictures\img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60575"/>
            <a:ext cx="15287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40200" y="0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0000"/>
                </a:solidFill>
                <a:cs typeface="Arial" pitchFamily="34" charset="0"/>
              </a:rPr>
              <a:t>сфера услуг</a:t>
            </a:r>
          </a:p>
        </p:txBody>
      </p:sp>
      <p:pic>
        <p:nvPicPr>
          <p:cNvPr id="17414" name="Picture 6" descr="C:\Users\Катрин\Pictures\img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76250"/>
            <a:ext cx="12239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C:\Users\Катрин\Pictures\img1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24400"/>
            <a:ext cx="11525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C:\Users\Катрин\Pictures\img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346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C:\Users\Катрин\Pictures\img1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20938"/>
            <a:ext cx="12477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molodejjport.ru/wp-content/uploads/2011/08/1307550307_214184832_1-.jp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9366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9275"/>
            <a:ext cx="14716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12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8908">
            <a:off x="1119934" y="3395659"/>
            <a:ext cx="2735262" cy="1296987"/>
          </a:xfrm>
          <a:prstGeom prst="rect">
            <a:avLst/>
          </a:prstGeom>
          <a:noFill/>
        </p:spPr>
      </p:pic>
      <p:pic>
        <p:nvPicPr>
          <p:cNvPr id="3" name="Picture 6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0060" flipH="1">
            <a:off x="5399434" y="3388504"/>
            <a:ext cx="2979911" cy="12969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1916832"/>
            <a:ext cx="6929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Monotype Corsiva" pitchFamily="66" charset="0"/>
                <a:cs typeface="Arial"/>
              </a:rPr>
              <a:t>Физкультминутки </a:t>
            </a:r>
            <a:endParaRPr lang="ru-RU" sz="60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Monotype Corsiva" pitchFamily="66" charset="0"/>
              <a:cs typeface="Arial"/>
            </a:endParaRPr>
          </a:p>
          <a:p>
            <a:pPr algn="ctr"/>
            <a:endParaRPr lang="ru-RU" sz="6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Monotype Corsiva" pitchFamily="66" charset="0"/>
              <a:cs typeface="Arial"/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3071802" y="6500834"/>
            <a:ext cx="3071834" cy="35716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3645815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2676"/>
            <a:ext cx="7848872" cy="5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" descr="5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357563"/>
            <a:ext cx="1216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 descr="5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643313"/>
            <a:ext cx="135731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6" descr="5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321050"/>
            <a:ext cx="12858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072066" y="285728"/>
            <a:ext cx="3571900" cy="16430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Физкультминутка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«Танцевальная»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Повторяй за нами!</a:t>
            </a:r>
          </a:p>
        </p:txBody>
      </p:sp>
      <p:pic>
        <p:nvPicPr>
          <p:cNvPr id="13" name="Клуб_лайф-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031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зминутка Вертушки.wmv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832647"/>
          </a:xfrm>
        </p:spPr>
      </p:pic>
    </p:spTree>
    <p:extLst>
      <p:ext uri="{BB962C8B-B14F-4D97-AF65-F5344CB8AC3E}">
        <p14:creationId xmlns:p14="http://schemas.microsoft.com/office/powerpoint/2010/main" xmlns="" val="17006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Физминутка Зайчики.wmv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736742" y="548680"/>
            <a:ext cx="7723690" cy="5832648"/>
          </a:xfrm>
        </p:spPr>
      </p:pic>
    </p:spTree>
    <p:extLst>
      <p:ext uri="{BB962C8B-B14F-4D97-AF65-F5344CB8AC3E}">
        <p14:creationId xmlns:p14="http://schemas.microsoft.com/office/powerpoint/2010/main" xmlns="" val="30522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упер физкультминутка для урока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3" cy="5832648"/>
          </a:xfrm>
        </p:spPr>
      </p:pic>
    </p:spTree>
    <p:extLst>
      <p:ext uri="{BB962C8B-B14F-4D97-AF65-F5344CB8AC3E}">
        <p14:creationId xmlns:p14="http://schemas.microsoft.com/office/powerpoint/2010/main" xmlns="" val="16962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Формирование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универсальных учебных действий (УУД), обеспечивающих компетенцию «научить учиться». </a:t>
            </a: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Без </a:t>
            </a:r>
            <a:r>
              <a:rPr lang="ru-RU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применения информационно-коммуникационных технологий (ИКТ) формирование УУД, обозначенных образовательным стандартом, невозможно. Таким образом, информационно-коммуникационные технологии и ИКТ-компетентность становятся фундаментом для формирования УУД в современной школе.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87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11188" y="3429000"/>
            <a:ext cx="5905500" cy="2303463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611188" y="3429000"/>
            <a:ext cx="5905500" cy="230346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11188" y="3429000"/>
            <a:ext cx="5905500" cy="23034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611188" y="3429000"/>
            <a:ext cx="5905500" cy="2303463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684213" y="4581525"/>
            <a:ext cx="5759450" cy="11525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0" name="AutoShape 10"/>
          <p:cNvSpPr>
            <a:spLocks noChangeArrowheads="1"/>
          </p:cNvSpPr>
          <p:nvPr/>
        </p:nvSpPr>
        <p:spPr bwMode="auto">
          <a:xfrm rot="5400000">
            <a:off x="899319" y="3069432"/>
            <a:ext cx="2376487" cy="29527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1" name="AutoShape 11"/>
          <p:cNvSpPr>
            <a:spLocks noChangeArrowheads="1"/>
          </p:cNvSpPr>
          <p:nvPr/>
        </p:nvSpPr>
        <p:spPr bwMode="auto">
          <a:xfrm rot="10800000">
            <a:off x="684213" y="3429000"/>
            <a:ext cx="5832475" cy="1152525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2" name="AutoShape 12"/>
          <p:cNvSpPr>
            <a:spLocks noChangeArrowheads="1"/>
          </p:cNvSpPr>
          <p:nvPr/>
        </p:nvSpPr>
        <p:spPr bwMode="auto">
          <a:xfrm rot="16200000">
            <a:off x="3923507" y="3140868"/>
            <a:ext cx="2305050" cy="2881313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611188" y="3429000"/>
            <a:ext cx="5905500" cy="2305050"/>
          </a:xfrm>
          <a:prstGeom prst="rtTriangle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4" name="AutoShape 14"/>
          <p:cNvSpPr>
            <a:spLocks noChangeArrowheads="1"/>
          </p:cNvSpPr>
          <p:nvPr/>
        </p:nvSpPr>
        <p:spPr bwMode="auto">
          <a:xfrm rot="10800000">
            <a:off x="539750" y="3357563"/>
            <a:ext cx="5976938" cy="2376487"/>
          </a:xfrm>
          <a:prstGeom prst="rtTriangle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79" name="AutoShape 19"/>
          <p:cNvSpPr>
            <a:spLocks noChangeArrowheads="1"/>
          </p:cNvSpPr>
          <p:nvPr/>
        </p:nvSpPr>
        <p:spPr bwMode="auto">
          <a:xfrm flipV="1">
            <a:off x="571472" y="3357561"/>
            <a:ext cx="5929354" cy="2376487"/>
          </a:xfrm>
          <a:prstGeom prst="rtTriangle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80" name="AutoShape 20"/>
          <p:cNvSpPr>
            <a:spLocks noChangeArrowheads="1"/>
          </p:cNvSpPr>
          <p:nvPr/>
        </p:nvSpPr>
        <p:spPr bwMode="auto">
          <a:xfrm flipH="1">
            <a:off x="571472" y="3357563"/>
            <a:ext cx="6000792" cy="2357454"/>
          </a:xfrm>
          <a:prstGeom prst="rtTriangle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1857356" y="500042"/>
            <a:ext cx="5741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117" y="285728"/>
            <a:ext cx="576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</a:rPr>
              <a:t>Сколько треугольников</a:t>
            </a:r>
          </a:p>
          <a:p>
            <a:r>
              <a:rPr lang="ru-RU" sz="4000" b="1" i="1" dirty="0" smtClean="0">
                <a:solidFill>
                  <a:srgbClr val="7030A0"/>
                </a:solidFill>
              </a:rPr>
              <a:t>изображено на рисунке?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Admin\Мои документы\мама\Мои рисунки\анимации\2l.gif"/>
          <p:cNvPicPr>
            <a:picLocks noChangeAspect="1" noChangeArrowheads="1"/>
          </p:cNvPicPr>
          <p:nvPr/>
        </p:nvPicPr>
        <p:blipFill>
          <a:blip r:embed="rId2" cstate="print"/>
          <a:srcRect r="2858"/>
          <a:stretch>
            <a:fillRect/>
          </a:stretch>
        </p:blipFill>
        <p:spPr bwMode="auto">
          <a:xfrm>
            <a:off x="0" y="120694"/>
            <a:ext cx="2214546" cy="2901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95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  <p:bldP spid="66567" grpId="0" animBg="1"/>
      <p:bldP spid="66569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9" grpId="0" animBg="1"/>
      <p:bldP spid="66580" grpId="0" animBg="1"/>
      <p:bldP spid="66581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38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290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7195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09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900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9990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Ё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081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61719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2624" y="4572008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402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0493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8583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674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764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2855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0945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90362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1267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652171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33076" y="5190827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357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9538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76290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57195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3809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1900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990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081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6171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42624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23529" y="5809646"/>
            <a:ext cx="522814" cy="562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8358214" y="6000768"/>
            <a:ext cx="642942" cy="42862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 descr="IMG_0003_NEW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</a:blip>
          <a:srcRect t="76042" b="2083"/>
          <a:stretch>
            <a:fillRect/>
          </a:stretch>
        </p:blipFill>
        <p:spPr>
          <a:xfrm>
            <a:off x="1785918" y="1000108"/>
            <a:ext cx="5786478" cy="177316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928794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71802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14810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57818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500826" y="2928934"/>
            <a:ext cx="857256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6826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429000"/>
            <a:ext cx="20875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1338" y="3400425"/>
            <a:ext cx="20716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429000"/>
            <a:ext cx="213042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3214688"/>
            <a:ext cx="2522538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00" y="5357813"/>
            <a:ext cx="928688" cy="500062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05" name="TextBox 11"/>
          <p:cNvSpPr txBox="1">
            <a:spLocks noChangeArrowheads="1"/>
          </p:cNvSpPr>
          <p:nvPr/>
        </p:nvSpPr>
        <p:spPr bwMode="auto">
          <a:xfrm>
            <a:off x="1714500" y="5429250"/>
            <a:ext cx="1071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smtClean="0">
                <a:solidFill>
                  <a:prstClr val="black"/>
                </a:solidFill>
                <a:cs typeface="Arial" charset="0"/>
              </a:rPr>
              <a:t>кот</a:t>
            </a:r>
          </a:p>
        </p:txBody>
      </p:sp>
      <p:pic>
        <p:nvPicPr>
          <p:cNvPr id="4106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786188"/>
            <a:ext cx="5270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Box 13"/>
          <p:cNvSpPr txBox="1">
            <a:spLocks noChangeArrowheads="1"/>
          </p:cNvSpPr>
          <p:nvPr/>
        </p:nvSpPr>
        <p:spPr bwMode="auto">
          <a:xfrm>
            <a:off x="5357813" y="1857375"/>
            <a:ext cx="285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"/>
          <a:stretch>
            <a:fillRect/>
          </a:stretch>
        </p:blipFill>
        <p:spPr bwMode="auto">
          <a:xfrm>
            <a:off x="428625" y="4572000"/>
            <a:ext cx="1214438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0518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он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он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3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онок -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105" grpId="0"/>
      <p:bldP spid="4107" grpId="0"/>
      <p:bldP spid="4107" grpId="1"/>
      <p:bldP spid="4107" grpId="2"/>
      <p:bldP spid="4107" grpId="3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4" name="Picture 16" descr="Строитель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73188"/>
            <a:ext cx="6769100" cy="47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r>
              <a:rPr lang="ru-RU" altLang="ru-RU" sz="4000" b="1">
                <a:solidFill>
                  <a:srgbClr val="006600"/>
                </a:solidFill>
              </a:rPr>
              <a:t>Найди фигуру, </a:t>
            </a:r>
            <a:br>
              <a:rPr lang="ru-RU" altLang="ru-RU" sz="4000" b="1">
                <a:solidFill>
                  <a:srgbClr val="006600"/>
                </a:solidFill>
              </a:rPr>
            </a:br>
            <a:r>
              <a:rPr lang="ru-RU" altLang="ru-RU" sz="4000" b="1">
                <a:solidFill>
                  <a:srgbClr val="006600"/>
                </a:solidFill>
              </a:rPr>
              <a:t>имеющую такой вид сверху.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1187450" y="5734050"/>
            <a:ext cx="503238" cy="719138"/>
          </a:xfrm>
          <a:prstGeom prst="octagon">
            <a:avLst>
              <a:gd name="adj" fmla="val 29287"/>
            </a:avLst>
          </a:prstGeom>
          <a:solidFill>
            <a:srgbClr val="F8FDB5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smtClean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3708400" y="5734050"/>
            <a:ext cx="503238" cy="719138"/>
          </a:xfrm>
          <a:prstGeom prst="octagon">
            <a:avLst>
              <a:gd name="adj" fmla="val 29287"/>
            </a:avLst>
          </a:prstGeom>
          <a:solidFill>
            <a:srgbClr val="F8FDB5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smtClean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5868988" y="5661025"/>
            <a:ext cx="503237" cy="792163"/>
          </a:xfrm>
          <a:prstGeom prst="octagon">
            <a:avLst>
              <a:gd name="adj" fmla="val 29287"/>
            </a:avLst>
          </a:prstGeom>
          <a:solidFill>
            <a:srgbClr val="F8FDB5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smtClean="0">
                <a:solidFill>
                  <a:srgbClr val="006600"/>
                </a:solidFill>
              </a:rPr>
              <a:t>3</a:t>
            </a:r>
          </a:p>
        </p:txBody>
      </p:sp>
      <p:grpSp>
        <p:nvGrpSpPr>
          <p:cNvPr id="37907" name="Group 19"/>
          <p:cNvGrpSpPr>
            <a:grpSpLocks/>
          </p:cNvGrpSpPr>
          <p:nvPr/>
        </p:nvGrpSpPr>
        <p:grpSpPr bwMode="auto">
          <a:xfrm>
            <a:off x="6516688" y="1412875"/>
            <a:ext cx="2376487" cy="1800225"/>
            <a:chOff x="4014" y="1797"/>
            <a:chExt cx="1497" cy="1134"/>
          </a:xfrm>
        </p:grpSpPr>
        <p:sp>
          <p:nvSpPr>
            <p:cNvPr id="37896" name="AutoShape 8"/>
            <p:cNvSpPr>
              <a:spLocks noChangeArrowheads="1"/>
            </p:cNvSpPr>
            <p:nvPr/>
          </p:nvSpPr>
          <p:spPr bwMode="auto">
            <a:xfrm>
              <a:off x="4014" y="1797"/>
              <a:ext cx="1497" cy="1134"/>
            </a:xfrm>
            <a:prstGeom prst="cloudCallout">
              <a:avLst>
                <a:gd name="adj1" fmla="val -11991"/>
                <a:gd name="adj2" fmla="val 75134"/>
              </a:avLst>
            </a:prstGeom>
            <a:solidFill>
              <a:srgbClr val="F8FDB5"/>
            </a:solidFill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grpSp>
          <p:nvGrpSpPr>
            <p:cNvPr id="37906" name="Group 18"/>
            <p:cNvGrpSpPr>
              <a:grpSpLocks/>
            </p:cNvGrpSpPr>
            <p:nvPr/>
          </p:nvGrpSpPr>
          <p:grpSpPr bwMode="auto">
            <a:xfrm>
              <a:off x="4377" y="1979"/>
              <a:ext cx="703" cy="748"/>
              <a:chOff x="4513" y="913"/>
              <a:chExt cx="703" cy="748"/>
            </a:xfrm>
          </p:grpSpPr>
          <p:sp>
            <p:nvSpPr>
              <p:cNvPr id="37905" name="Rectangle 17"/>
              <p:cNvSpPr>
                <a:spLocks noChangeArrowheads="1"/>
              </p:cNvSpPr>
              <p:nvPr/>
            </p:nvSpPr>
            <p:spPr bwMode="auto">
              <a:xfrm>
                <a:off x="4513" y="1162"/>
                <a:ext cx="238" cy="249"/>
              </a:xfrm>
              <a:prstGeom prst="rect">
                <a:avLst/>
              </a:prstGeom>
              <a:solidFill>
                <a:srgbClr val="198CFF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897" name="Rectangle 9"/>
              <p:cNvSpPr>
                <a:spLocks noChangeArrowheads="1"/>
              </p:cNvSpPr>
              <p:nvPr/>
            </p:nvSpPr>
            <p:spPr bwMode="auto">
              <a:xfrm>
                <a:off x="4740" y="1162"/>
                <a:ext cx="238" cy="249"/>
              </a:xfrm>
              <a:prstGeom prst="rect">
                <a:avLst/>
              </a:prstGeom>
              <a:solidFill>
                <a:srgbClr val="198CFF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898" name="Rectangle 10"/>
              <p:cNvSpPr>
                <a:spLocks noChangeArrowheads="1"/>
              </p:cNvSpPr>
              <p:nvPr/>
            </p:nvSpPr>
            <p:spPr bwMode="auto">
              <a:xfrm>
                <a:off x="4978" y="1162"/>
                <a:ext cx="238" cy="249"/>
              </a:xfrm>
              <a:prstGeom prst="rect">
                <a:avLst/>
              </a:prstGeom>
              <a:solidFill>
                <a:srgbClr val="198CFF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0" name="Rectangle 12"/>
              <p:cNvSpPr>
                <a:spLocks noChangeArrowheads="1"/>
              </p:cNvSpPr>
              <p:nvPr/>
            </p:nvSpPr>
            <p:spPr bwMode="auto">
              <a:xfrm>
                <a:off x="4740" y="913"/>
                <a:ext cx="238" cy="249"/>
              </a:xfrm>
              <a:prstGeom prst="rect">
                <a:avLst/>
              </a:prstGeom>
              <a:solidFill>
                <a:srgbClr val="198CFF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01" name="Rectangle 13"/>
              <p:cNvSpPr>
                <a:spLocks noChangeArrowheads="1"/>
              </p:cNvSpPr>
              <p:nvPr/>
            </p:nvSpPr>
            <p:spPr bwMode="auto">
              <a:xfrm>
                <a:off x="4740" y="1412"/>
                <a:ext cx="238" cy="249"/>
              </a:xfrm>
              <a:prstGeom prst="rect">
                <a:avLst/>
              </a:prstGeom>
              <a:solidFill>
                <a:srgbClr val="198CFF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902" name="AutoShape 1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01013" y="6310313"/>
            <a:ext cx="431800" cy="431800"/>
          </a:xfrm>
          <a:prstGeom prst="actionButtonBackPrevious">
            <a:avLst/>
          </a:prstGeom>
          <a:solidFill>
            <a:srgbClr val="F2F4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7903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532813" y="6308725"/>
            <a:ext cx="433387" cy="431800"/>
          </a:xfrm>
          <a:prstGeom prst="actionButtonForwardNext">
            <a:avLst/>
          </a:prstGeom>
          <a:solidFill>
            <a:srgbClr val="F2F4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4525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ard Room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8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</p:childTnLst>
        </p:cTn>
      </p:par>
    </p:tnLst>
    <p:bldLst>
      <p:bldP spid="37892" grpId="0" animBg="1"/>
      <p:bldP spid="37892" grpId="1" animBg="1"/>
      <p:bldP spid="37893" grpId="0" animBg="1"/>
      <p:bldP spid="37893" grpId="1" animBg="1"/>
      <p:bldP spid="3789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Стрел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28813"/>
            <a:ext cx="34290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357313" y="357188"/>
            <a:ext cx="7500937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prstClr val="black"/>
                </a:solidFill>
                <a:latin typeface="Century" pitchFamily="18" charset="0"/>
              </a:rPr>
              <a:t>Переложите 3 спички, чтобы стрела поменяла своё направление на противоположное.</a:t>
            </a:r>
            <a:r>
              <a:rPr lang="ru-RU">
                <a:solidFill>
                  <a:srgbClr val="666666"/>
                </a:solidFill>
                <a:latin typeface="Arial" charset="0"/>
              </a:rPr>
              <a:t/>
            </a:r>
            <a:br>
              <a:rPr lang="ru-RU">
                <a:solidFill>
                  <a:srgbClr val="666666"/>
                </a:solidFill>
                <a:latin typeface="Arial" charset="0"/>
              </a:rPr>
            </a:br>
            <a:endParaRPr lang="ru-RU">
              <a:solidFill>
                <a:prstClr val="black"/>
              </a:solidFill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>
                <a:solidFill>
                  <a:srgbClr val="666666"/>
                </a:solidFill>
                <a:latin typeface="Arial" charset="0"/>
              </a:rPr>
              <a:t/>
            </a:r>
            <a:br>
              <a:rPr lang="ru-RU" sz="800">
                <a:solidFill>
                  <a:srgbClr val="666666"/>
                </a:solidFill>
                <a:latin typeface="Arial" charset="0"/>
              </a:rPr>
            </a:br>
            <a:endParaRPr lang="ru-RU" sz="90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</a:rPr>
              <a:t/>
            </a:r>
            <a:br>
              <a:rPr lang="ru-RU">
                <a:solidFill>
                  <a:prstClr val="black"/>
                </a:solidFill>
                <a:latin typeface="Arial" charset="0"/>
              </a:rPr>
            </a:b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0" y="0"/>
            <a:ext cx="1143000" cy="11430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</a:t>
            </a: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 rot="2643474">
            <a:off x="5248275" y="3448050"/>
            <a:ext cx="1147763" cy="1176338"/>
            <a:chOff x="2400" y="1584"/>
            <a:chExt cx="816" cy="813"/>
          </a:xfrm>
        </p:grpSpPr>
        <p:sp>
          <p:nvSpPr>
            <p:cNvPr id="16413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14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 rot="869973">
            <a:off x="5129213" y="3054350"/>
            <a:ext cx="1147762" cy="1174750"/>
            <a:chOff x="2400" y="1584"/>
            <a:chExt cx="816" cy="813"/>
          </a:xfrm>
        </p:grpSpPr>
        <p:sp>
          <p:nvSpPr>
            <p:cNvPr id="16411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12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 rot="923970">
            <a:off x="6697663" y="3130550"/>
            <a:ext cx="1166812" cy="1111250"/>
            <a:chOff x="2387" y="1584"/>
            <a:chExt cx="829" cy="768"/>
          </a:xfrm>
        </p:grpSpPr>
        <p:sp>
          <p:nvSpPr>
            <p:cNvPr id="16409" name="AutoShape 12"/>
            <p:cNvSpPr>
              <a:spLocks noChangeArrowheads="1"/>
            </p:cNvSpPr>
            <p:nvPr/>
          </p:nvSpPr>
          <p:spPr bwMode="auto">
            <a:xfrm>
              <a:off x="2387" y="1587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10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1"/>
          <p:cNvGrpSpPr>
            <a:grpSpLocks/>
          </p:cNvGrpSpPr>
          <p:nvPr/>
        </p:nvGrpSpPr>
        <p:grpSpPr bwMode="auto">
          <a:xfrm rot="4995736">
            <a:off x="5077618" y="3980657"/>
            <a:ext cx="1147763" cy="1174750"/>
            <a:chOff x="2400" y="1584"/>
            <a:chExt cx="816" cy="813"/>
          </a:xfrm>
        </p:grpSpPr>
        <p:sp>
          <p:nvSpPr>
            <p:cNvPr id="16407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08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1"/>
          <p:cNvGrpSpPr>
            <a:grpSpLocks/>
          </p:cNvGrpSpPr>
          <p:nvPr/>
        </p:nvGrpSpPr>
        <p:grpSpPr bwMode="auto">
          <a:xfrm rot="5400000">
            <a:off x="6586537" y="3986213"/>
            <a:ext cx="1147763" cy="1176338"/>
            <a:chOff x="2400" y="1584"/>
            <a:chExt cx="816" cy="813"/>
          </a:xfrm>
        </p:grpSpPr>
        <p:sp>
          <p:nvSpPr>
            <p:cNvPr id="16405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06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 rot="2643474">
            <a:off x="6534150" y="2662238"/>
            <a:ext cx="1147763" cy="1176337"/>
            <a:chOff x="2400" y="1584"/>
            <a:chExt cx="816" cy="813"/>
          </a:xfrm>
        </p:grpSpPr>
        <p:sp>
          <p:nvSpPr>
            <p:cNvPr id="16403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04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 rot="4995736">
            <a:off x="6792118" y="2123282"/>
            <a:ext cx="1147763" cy="1174750"/>
            <a:chOff x="2400" y="1584"/>
            <a:chExt cx="816" cy="813"/>
          </a:xfrm>
        </p:grpSpPr>
        <p:sp>
          <p:nvSpPr>
            <p:cNvPr id="16401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02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1"/>
          <p:cNvGrpSpPr>
            <a:grpSpLocks/>
          </p:cNvGrpSpPr>
          <p:nvPr/>
        </p:nvGrpSpPr>
        <p:grpSpPr bwMode="auto">
          <a:xfrm rot="5400000">
            <a:off x="5229225" y="2128838"/>
            <a:ext cx="1147763" cy="1176337"/>
            <a:chOff x="2400" y="1584"/>
            <a:chExt cx="816" cy="813"/>
          </a:xfrm>
        </p:grpSpPr>
        <p:sp>
          <p:nvSpPr>
            <p:cNvPr id="16399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00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37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0" y="-993775"/>
            <a:ext cx="29210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2849" bIns="33327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>
                <a:solidFill>
                  <a:srgbClr val="666666"/>
                </a:solidFill>
                <a:latin typeface="Arial" charset="0"/>
              </a:rPr>
              <a:t/>
            </a:r>
            <a:br>
              <a:rPr lang="ru-RU" sz="800">
                <a:solidFill>
                  <a:srgbClr val="666666"/>
                </a:solidFill>
                <a:latin typeface="Arial" charset="0"/>
              </a:rPr>
            </a:br>
            <a:endParaRPr lang="ru-RU" sz="800">
              <a:solidFill>
                <a:srgbClr val="666666"/>
              </a:solidFill>
              <a:latin typeface="Arial" charset="0"/>
            </a:endParaRP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sz="800">
                <a:solidFill>
                  <a:srgbClr val="666666"/>
                </a:solidFill>
                <a:latin typeface="Arial" charset="0"/>
              </a:rPr>
              <a:t>  </a:t>
            </a:r>
            <a:r>
              <a:rPr lang="ru-RU" sz="11100">
                <a:solidFill>
                  <a:srgbClr val="666666"/>
                </a:solidFill>
                <a:latin typeface="Arial" charset="0"/>
              </a:rPr>
              <a:t> </a:t>
            </a:r>
            <a:r>
              <a:rPr lang="ru-RU" sz="800">
                <a:solidFill>
                  <a:srgbClr val="666666"/>
                </a:solidFill>
                <a:latin typeface="Arial" charset="0"/>
              </a:rPr>
              <a:t>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34818" name="Picture 2" descr="Корова на лугу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6292850" y="642938"/>
            <a:ext cx="28511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14313" y="857250"/>
            <a:ext cx="6286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prstClr val="black"/>
                </a:solidFill>
                <a:latin typeface="Century" pitchFamily="18" charset="0"/>
              </a:rPr>
              <a:t>На рисунке вы видите корову, у которой есть все, что полагается: голова, туловище, ноги, рога и хвост. Корова на рисунке смотрит влево.   Переложите ровно две спички так, чтобы она смотрела вправо</a:t>
            </a:r>
            <a:r>
              <a:rPr lang="ru-RU" sz="2400">
                <a:solidFill>
                  <a:srgbClr val="666666"/>
                </a:solidFill>
                <a:latin typeface="Arial" charset="0"/>
              </a:rPr>
              <a:t>.</a:t>
            </a: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785813" y="-1109663"/>
            <a:ext cx="2857500" cy="221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2849" bIns="33327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600">
                <a:solidFill>
                  <a:srgbClr val="666666"/>
                </a:solidFill>
                <a:latin typeface="Arial" charset="0"/>
              </a:rPr>
              <a:t> </a:t>
            </a:r>
            <a:r>
              <a:rPr lang="ru-RU" sz="800">
                <a:solidFill>
                  <a:srgbClr val="666666"/>
                </a:solidFill>
                <a:latin typeface="Arial" charset="0"/>
              </a:rPr>
              <a:t>                                                                                  </a:t>
            </a:r>
            <a:endParaRPr lang="ru-RU" sz="90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>
                <a:solidFill>
                  <a:srgbClr val="666666"/>
                </a:solidFill>
                <a:latin typeface="Arial" charset="0"/>
              </a:rPr>
              <a:t/>
            </a:r>
            <a:br>
              <a:rPr lang="ru-RU" sz="800">
                <a:solidFill>
                  <a:srgbClr val="666666"/>
                </a:solidFill>
                <a:latin typeface="Arial" charset="0"/>
              </a:rPr>
            </a:br>
            <a:endParaRPr lang="ru-RU" sz="800">
              <a:solidFill>
                <a:srgbClr val="666666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429000" y="3143250"/>
            <a:ext cx="540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prstClr val="black"/>
                </a:solidFill>
                <a:latin typeface="Century" pitchFamily="18" charset="0"/>
              </a:rPr>
              <a:t>Вот теперь корова смотрит вправо: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0" y="0"/>
            <a:ext cx="1143000" cy="11430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12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 rot="727501">
            <a:off x="1116013" y="3402013"/>
            <a:ext cx="908050" cy="893762"/>
            <a:chOff x="2400" y="1584"/>
            <a:chExt cx="816" cy="813"/>
          </a:xfrm>
        </p:grpSpPr>
        <p:sp>
          <p:nvSpPr>
            <p:cNvPr id="30778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79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 rot="4902461">
            <a:off x="1125538" y="4138613"/>
            <a:ext cx="908050" cy="895350"/>
            <a:chOff x="2400" y="1584"/>
            <a:chExt cx="816" cy="813"/>
          </a:xfrm>
        </p:grpSpPr>
        <p:sp>
          <p:nvSpPr>
            <p:cNvPr id="30776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77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1"/>
          <p:cNvGrpSpPr>
            <a:grpSpLocks/>
          </p:cNvGrpSpPr>
          <p:nvPr/>
        </p:nvGrpSpPr>
        <p:grpSpPr bwMode="auto">
          <a:xfrm rot="-2683185">
            <a:off x="1611313" y="3762375"/>
            <a:ext cx="909637" cy="893763"/>
            <a:chOff x="2400" y="1584"/>
            <a:chExt cx="816" cy="813"/>
          </a:xfrm>
        </p:grpSpPr>
        <p:sp>
          <p:nvSpPr>
            <p:cNvPr id="30774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75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 rot="-1081417">
            <a:off x="1901825" y="2547938"/>
            <a:ext cx="909638" cy="893762"/>
            <a:chOff x="2400" y="1584"/>
            <a:chExt cx="816" cy="813"/>
          </a:xfrm>
        </p:grpSpPr>
        <p:sp>
          <p:nvSpPr>
            <p:cNvPr id="30772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73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1"/>
          <p:cNvGrpSpPr>
            <a:grpSpLocks/>
          </p:cNvGrpSpPr>
          <p:nvPr/>
        </p:nvGrpSpPr>
        <p:grpSpPr bwMode="auto">
          <a:xfrm rot="-4360469">
            <a:off x="1321594" y="2548732"/>
            <a:ext cx="909637" cy="895350"/>
            <a:chOff x="2400" y="1584"/>
            <a:chExt cx="816" cy="813"/>
          </a:xfrm>
        </p:grpSpPr>
        <p:sp>
          <p:nvSpPr>
            <p:cNvPr id="30770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71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11"/>
          <p:cNvGrpSpPr>
            <a:grpSpLocks/>
          </p:cNvGrpSpPr>
          <p:nvPr/>
        </p:nvGrpSpPr>
        <p:grpSpPr bwMode="auto">
          <a:xfrm rot="-1018077">
            <a:off x="1325563" y="4970463"/>
            <a:ext cx="908050" cy="895350"/>
            <a:chOff x="2400" y="1584"/>
            <a:chExt cx="816" cy="813"/>
          </a:xfrm>
        </p:grpSpPr>
        <p:sp>
          <p:nvSpPr>
            <p:cNvPr id="30768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69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11"/>
          <p:cNvGrpSpPr>
            <a:grpSpLocks/>
          </p:cNvGrpSpPr>
          <p:nvPr/>
        </p:nvGrpSpPr>
        <p:grpSpPr bwMode="auto">
          <a:xfrm rot="-4015046">
            <a:off x="1850232" y="5004593"/>
            <a:ext cx="908050" cy="893763"/>
            <a:chOff x="2400" y="1584"/>
            <a:chExt cx="816" cy="813"/>
          </a:xfrm>
        </p:grpSpPr>
        <p:sp>
          <p:nvSpPr>
            <p:cNvPr id="30766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67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11"/>
          <p:cNvGrpSpPr>
            <a:grpSpLocks/>
          </p:cNvGrpSpPr>
          <p:nvPr/>
        </p:nvGrpSpPr>
        <p:grpSpPr bwMode="auto">
          <a:xfrm rot="2811483">
            <a:off x="2254250" y="3190876"/>
            <a:ext cx="909637" cy="893762"/>
            <a:chOff x="2400" y="1584"/>
            <a:chExt cx="816" cy="813"/>
          </a:xfrm>
        </p:grpSpPr>
        <p:sp>
          <p:nvSpPr>
            <p:cNvPr id="30764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65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11"/>
          <p:cNvGrpSpPr>
            <a:grpSpLocks/>
          </p:cNvGrpSpPr>
          <p:nvPr/>
        </p:nvGrpSpPr>
        <p:grpSpPr bwMode="auto">
          <a:xfrm rot="2741115">
            <a:off x="3468688" y="3190875"/>
            <a:ext cx="909637" cy="893763"/>
            <a:chOff x="2400" y="1584"/>
            <a:chExt cx="816" cy="813"/>
          </a:xfrm>
        </p:grpSpPr>
        <p:sp>
          <p:nvSpPr>
            <p:cNvPr id="30762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63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11"/>
          <p:cNvGrpSpPr>
            <a:grpSpLocks/>
          </p:cNvGrpSpPr>
          <p:nvPr/>
        </p:nvGrpSpPr>
        <p:grpSpPr bwMode="auto">
          <a:xfrm rot="2741115">
            <a:off x="2254250" y="4405313"/>
            <a:ext cx="909638" cy="893762"/>
            <a:chOff x="2400" y="1584"/>
            <a:chExt cx="816" cy="813"/>
          </a:xfrm>
        </p:grpSpPr>
        <p:sp>
          <p:nvSpPr>
            <p:cNvPr id="30760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61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11"/>
          <p:cNvGrpSpPr>
            <a:grpSpLocks/>
          </p:cNvGrpSpPr>
          <p:nvPr/>
        </p:nvGrpSpPr>
        <p:grpSpPr bwMode="auto">
          <a:xfrm rot="2741115">
            <a:off x="3468688" y="4405312"/>
            <a:ext cx="909638" cy="893763"/>
            <a:chOff x="2400" y="1584"/>
            <a:chExt cx="816" cy="813"/>
          </a:xfrm>
        </p:grpSpPr>
        <p:sp>
          <p:nvSpPr>
            <p:cNvPr id="30758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59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11"/>
          <p:cNvGrpSpPr>
            <a:grpSpLocks/>
          </p:cNvGrpSpPr>
          <p:nvPr/>
        </p:nvGrpSpPr>
        <p:grpSpPr bwMode="auto">
          <a:xfrm rot="8172830">
            <a:off x="4040188" y="3833813"/>
            <a:ext cx="909637" cy="893762"/>
            <a:chOff x="2400" y="1584"/>
            <a:chExt cx="816" cy="813"/>
          </a:xfrm>
        </p:grpSpPr>
        <p:sp>
          <p:nvSpPr>
            <p:cNvPr id="30756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57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11"/>
          <p:cNvGrpSpPr>
            <a:grpSpLocks/>
          </p:cNvGrpSpPr>
          <p:nvPr/>
        </p:nvGrpSpPr>
        <p:grpSpPr bwMode="auto">
          <a:xfrm rot="4437242">
            <a:off x="4602163" y="3470275"/>
            <a:ext cx="908050" cy="895350"/>
            <a:chOff x="2400" y="1584"/>
            <a:chExt cx="816" cy="813"/>
          </a:xfrm>
        </p:grpSpPr>
        <p:sp>
          <p:nvSpPr>
            <p:cNvPr id="30754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55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11"/>
          <p:cNvGrpSpPr>
            <a:grpSpLocks/>
          </p:cNvGrpSpPr>
          <p:nvPr/>
        </p:nvGrpSpPr>
        <p:grpSpPr bwMode="auto">
          <a:xfrm rot="5931861">
            <a:off x="4414838" y="4929187"/>
            <a:ext cx="909638" cy="893763"/>
            <a:chOff x="2400" y="1584"/>
            <a:chExt cx="816" cy="813"/>
          </a:xfrm>
        </p:grpSpPr>
        <p:sp>
          <p:nvSpPr>
            <p:cNvPr id="30752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53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11"/>
          <p:cNvGrpSpPr>
            <a:grpSpLocks/>
          </p:cNvGrpSpPr>
          <p:nvPr/>
        </p:nvGrpSpPr>
        <p:grpSpPr bwMode="auto">
          <a:xfrm rot="-791719">
            <a:off x="3733800" y="4949825"/>
            <a:ext cx="908050" cy="893763"/>
            <a:chOff x="2400" y="1584"/>
            <a:chExt cx="816" cy="813"/>
          </a:xfrm>
        </p:grpSpPr>
        <p:sp>
          <p:nvSpPr>
            <p:cNvPr id="30750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51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4637126">
            <a:off x="2195513" y="3494088"/>
            <a:ext cx="908050" cy="895350"/>
            <a:chOff x="2400" y="1584"/>
            <a:chExt cx="816" cy="813"/>
          </a:xfrm>
        </p:grpSpPr>
        <p:sp>
          <p:nvSpPr>
            <p:cNvPr id="30748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49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11"/>
          <p:cNvGrpSpPr>
            <a:grpSpLocks/>
          </p:cNvGrpSpPr>
          <p:nvPr/>
        </p:nvGrpSpPr>
        <p:grpSpPr bwMode="auto">
          <a:xfrm rot="1097697">
            <a:off x="2117725" y="4121150"/>
            <a:ext cx="909638" cy="893763"/>
            <a:chOff x="2400" y="1584"/>
            <a:chExt cx="816" cy="813"/>
          </a:xfrm>
        </p:grpSpPr>
        <p:sp>
          <p:nvSpPr>
            <p:cNvPr id="30746" name="AutoShape 12"/>
            <p:cNvSpPr>
              <a:spLocks noChangeArrowheads="1"/>
            </p:cNvSpPr>
            <p:nvPr/>
          </p:nvSpPr>
          <p:spPr bwMode="auto">
            <a:xfrm>
              <a:off x="2400" y="1632"/>
              <a:ext cx="765" cy="765"/>
            </a:xfrm>
            <a:prstGeom prst="cube">
              <a:avLst>
                <a:gd name="adj" fmla="val 9294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47" name="Oval 13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432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365409" cy="792088"/>
          </a:xfrm>
        </p:spPr>
        <p:txBody>
          <a:bodyPr>
            <a:normAutofit fontScale="90000"/>
          </a:bodyPr>
          <a:lstStyle/>
          <a:p>
            <a:r>
              <a:rPr lang="ru-RU" altLang="ru-RU" sz="3100" b="1" dirty="0" smtClean="0">
                <a:solidFill>
                  <a:srgbClr val="FF0000"/>
                </a:solidFill>
              </a:rPr>
              <a:t>«Имена прилагательные в «Сказке о рыбаке и рыбке»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А.С. Пушкина.</a:t>
            </a:r>
            <a:r>
              <a:rPr lang="ru-RU" altLang="ru-RU" sz="4000" b="1" dirty="0" smtClean="0">
                <a:solidFill>
                  <a:srgbClr val="7030A0"/>
                </a:solidFill>
              </a:rPr>
              <a:t/>
            </a:r>
            <a:br>
              <a:rPr lang="ru-RU" altLang="ru-RU" sz="4000" b="1" dirty="0" smtClean="0">
                <a:solidFill>
                  <a:srgbClr val="7030A0"/>
                </a:solidFill>
              </a:rPr>
            </a:br>
            <a:endParaRPr lang="ru-RU" altLang="ru-RU" sz="4000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8371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1484784"/>
          <a:ext cx="9144000" cy="5373216"/>
        </p:xfrm>
        <a:graphic>
          <a:graphicData uri="http://schemas.openxmlformats.org/presentationml/2006/ole">
            <p:oleObj spid="_x0000_s1026" name="Presentation" r:id="rId3" imgW="4570501" imgH="342761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936105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FF0000"/>
                </a:solidFill>
              </a:rPr>
              <a:t>ПРОЕКТ «ЖИВАЯ АЗБУКА»</a:t>
            </a:r>
          </a:p>
        </p:txBody>
      </p:sp>
      <p:pic>
        <p:nvPicPr>
          <p:cNvPr id="18435" name="Picture 2" descr="G:\МОЙ ПРОЕКТ 1А\фото для презентации 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15" r="11620" b="3908"/>
          <a:stretch>
            <a:fillRect/>
          </a:stretch>
        </p:blipFill>
        <p:spPr>
          <a:xfrm>
            <a:off x="683568" y="1340768"/>
            <a:ext cx="7812360" cy="496855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041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776" r="22743" b="876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755577" y="548681"/>
            <a:ext cx="7632848" cy="1152128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</a:rPr>
              <a:t>Защита проекта </a:t>
            </a:r>
            <a:br>
              <a:rPr lang="ru-RU" altLang="ru-RU" sz="3200" b="1" dirty="0" smtClean="0">
                <a:solidFill>
                  <a:srgbClr val="FF0000"/>
                </a:solidFill>
              </a:rPr>
            </a:br>
            <a:r>
              <a:rPr lang="ru-RU" altLang="ru-RU" sz="3200" b="1" dirty="0" smtClean="0">
                <a:solidFill>
                  <a:srgbClr val="FF0000"/>
                </a:solidFill>
              </a:rPr>
              <a:t>«Они защищали Родину»</a:t>
            </a:r>
          </a:p>
        </p:txBody>
      </p:sp>
      <p:pic>
        <p:nvPicPr>
          <p:cNvPr id="593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60848"/>
            <a:ext cx="3492500" cy="5440362"/>
          </a:xfrm>
        </p:spPr>
      </p:pic>
      <p:pic>
        <p:nvPicPr>
          <p:cNvPr id="5939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060848"/>
            <a:ext cx="56515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solidFill>
                  <a:srgbClr val="FF0000"/>
                </a:solidFill>
              </a:rPr>
              <a:t>ИКТ-компетентность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119257"/>
            <a:ext cx="7704856" cy="36038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– </a:t>
            </a:r>
            <a:r>
              <a:rPr lang="ru-RU" alt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это способность учащихся использовать информационные и коммуникационные технологии для доступа к информации, для ее поиска, организации, обработки, оценки, а также </a:t>
            </a:r>
            <a:r>
              <a:rPr lang="ru-RU" alt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для передачи/ распространения</a:t>
            </a:r>
            <a:r>
              <a:rPr lang="ru-RU" altLang="ru-RU" b="1" dirty="0">
                <a:solidFill>
                  <a:srgbClr val="7030A0"/>
                </a:solidFill>
                <a:latin typeface="Arial Black" panose="020B0A04020102020204" pitchFamily="34" charset="0"/>
              </a:rPr>
              <a:t>, которая достаточна для того, чтобы успешно жить и трудиться в условиях информационного общества.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1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 уроках музыки, искусства и технологии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755576" y="2119256"/>
            <a:ext cx="7632848" cy="4118055"/>
          </a:xfrm>
        </p:spPr>
        <p:txBody>
          <a:bodyPr/>
          <a:lstStyle/>
          <a:p>
            <a:pPr algn="just"/>
            <a:r>
              <a:rPr lang="ru-RU" altLang="ru-RU" sz="2800" b="1" dirty="0" smtClean="0">
                <a:solidFill>
                  <a:srgbClr val="7030A0"/>
                </a:solidFill>
              </a:rPr>
              <a:t>       элементы ИКТ-компетентности, связанные с созданием и преобразованием звуковых и графических объектов;</a:t>
            </a: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</a:rPr>
              <a:t>       связанные с созданием и применением информационной среды для решения учебных, практических и творческих задач.</a:t>
            </a:r>
          </a:p>
          <a:p>
            <a:endParaRPr lang="ru-RU" altLang="ru-RU" sz="2800" b="1" dirty="0" smtClean="0"/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3296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792089"/>
          </a:xfrm>
        </p:spPr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На уроке технологии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  <p:pic>
        <p:nvPicPr>
          <p:cNvPr id="46084" name="Рисунок 1"/>
          <p:cNvPicPr>
            <a:picLocks noChangeAspect="1"/>
          </p:cNvPicPr>
          <p:nvPr/>
        </p:nvPicPr>
        <p:blipFill>
          <a:blip r:embed="rId2" cstate="print"/>
          <a:srcRect t="18500"/>
          <a:stretch>
            <a:fillRect/>
          </a:stretch>
        </p:blipFill>
        <p:spPr bwMode="auto">
          <a:xfrm>
            <a:off x="0" y="1417638"/>
            <a:ext cx="2843213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1"/>
          <p:cNvPicPr>
            <a:picLocks noChangeAspect="1"/>
          </p:cNvPicPr>
          <p:nvPr/>
        </p:nvPicPr>
        <p:blipFill>
          <a:blip r:embed="rId3" cstate="print"/>
          <a:srcRect t="26901"/>
          <a:stretch>
            <a:fillRect/>
          </a:stretch>
        </p:blipFill>
        <p:spPr bwMode="auto">
          <a:xfrm>
            <a:off x="2843213" y="1417638"/>
            <a:ext cx="63007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648073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На уроке технологии</a:t>
            </a:r>
          </a:p>
        </p:txBody>
      </p:sp>
      <p:pic>
        <p:nvPicPr>
          <p:cNvPr id="4505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210" b="23000"/>
          <a:stretch>
            <a:fillRect/>
          </a:stretch>
        </p:blipFill>
        <p:spPr>
          <a:xfrm>
            <a:off x="0" y="1401763"/>
            <a:ext cx="2916238" cy="5456237"/>
          </a:xfrm>
        </p:spPr>
      </p:pic>
      <p:pic>
        <p:nvPicPr>
          <p:cNvPr id="45060" name="Рисунок 4"/>
          <p:cNvPicPr>
            <a:picLocks noChangeAspect="1"/>
          </p:cNvPicPr>
          <p:nvPr/>
        </p:nvPicPr>
        <p:blipFill>
          <a:blip r:embed="rId3" cstate="print"/>
          <a:srcRect l="56300" b="5202"/>
          <a:stretch>
            <a:fillRect/>
          </a:stretch>
        </p:blipFill>
        <p:spPr bwMode="auto">
          <a:xfrm>
            <a:off x="2916238" y="1385888"/>
            <a:ext cx="295116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5"/>
          <p:cNvPicPr>
            <a:picLocks noChangeAspect="1"/>
          </p:cNvPicPr>
          <p:nvPr/>
        </p:nvPicPr>
        <p:blipFill>
          <a:blip r:embed="rId4" cstate="print"/>
          <a:srcRect r="46063"/>
          <a:stretch>
            <a:fillRect/>
          </a:stretch>
        </p:blipFill>
        <p:spPr bwMode="auto">
          <a:xfrm>
            <a:off x="5819775" y="1376363"/>
            <a:ext cx="3313113" cy="54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235153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7030A0"/>
                </a:solidFill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ru-RU" altLang="ru-RU" sz="3600" b="1" dirty="0" smtClean="0">
                <a:solidFill>
                  <a:srgbClr val="FF0000"/>
                </a:solidFill>
              </a:rPr>
              <a:t>«Украшаем класс к новому году».</a:t>
            </a:r>
            <a:r>
              <a:rPr lang="ru-RU" altLang="ru-RU" b="1" dirty="0" smtClean="0">
                <a:solidFill>
                  <a:srgbClr val="7030A0"/>
                </a:solidFill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endParaRPr lang="ru-RU" altLang="ru-RU" b="1" dirty="0" smtClean="0">
              <a:solidFill>
                <a:srgbClr val="7030A0"/>
              </a:solidFill>
            </a:endParaRPr>
          </a:p>
        </p:txBody>
      </p:sp>
      <p:pic>
        <p:nvPicPr>
          <p:cNvPr id="4710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7638"/>
            <a:ext cx="3348038" cy="5440362"/>
          </a:xfrm>
        </p:spPr>
      </p:pic>
      <p:pic>
        <p:nvPicPr>
          <p:cNvPr id="4710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417638"/>
            <a:ext cx="3059112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5"/>
          <p:cNvPicPr>
            <a:picLocks noChangeAspect="1"/>
          </p:cNvPicPr>
          <p:nvPr/>
        </p:nvPicPr>
        <p:blipFill>
          <a:blip r:embed="rId4" cstate="print"/>
          <a:srcRect l="11414" t="21088" r="5113"/>
          <a:stretch>
            <a:fillRect/>
          </a:stretch>
        </p:blipFill>
        <p:spPr bwMode="auto">
          <a:xfrm>
            <a:off x="3348038" y="1417638"/>
            <a:ext cx="273685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6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На уроке технологии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427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7638"/>
            <a:ext cx="4427538" cy="5440362"/>
          </a:xfrm>
        </p:spPr>
      </p:pic>
      <p:pic>
        <p:nvPicPr>
          <p:cNvPr id="5427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417638"/>
            <a:ext cx="4716462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На уроке технологии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349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64" t="19092" r="16278" b="34769"/>
          <a:stretch>
            <a:fillRect/>
          </a:stretch>
        </p:blipFill>
        <p:spPr>
          <a:xfrm>
            <a:off x="0" y="1484784"/>
            <a:ext cx="9144000" cy="2505075"/>
          </a:xfrm>
        </p:spPr>
      </p:pic>
      <p:pic>
        <p:nvPicPr>
          <p:cNvPr id="63492" name="Рисунок 4"/>
          <p:cNvPicPr>
            <a:picLocks noChangeAspect="1"/>
          </p:cNvPicPr>
          <p:nvPr/>
        </p:nvPicPr>
        <p:blipFill>
          <a:blip r:embed="rId3" cstate="print"/>
          <a:srcRect r="5901"/>
          <a:stretch>
            <a:fillRect/>
          </a:stretch>
        </p:blipFill>
        <p:spPr bwMode="auto">
          <a:xfrm>
            <a:off x="0" y="3933825"/>
            <a:ext cx="9144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04855" cy="864097"/>
          </a:xfrm>
        </p:spPr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На уроке технологии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4515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15" b="23000"/>
          <a:stretch>
            <a:fillRect/>
          </a:stretch>
        </p:blipFill>
        <p:spPr>
          <a:xfrm>
            <a:off x="0" y="1412776"/>
            <a:ext cx="9144000" cy="544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6965245" cy="307162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7030A0"/>
                </a:solidFill>
              </a:rPr>
              <a:t/>
            </a:r>
            <a:br>
              <a:rPr lang="ru-RU" altLang="ru-RU" dirty="0" smtClean="0">
                <a:solidFill>
                  <a:srgbClr val="7030A0"/>
                </a:solidFill>
              </a:rPr>
            </a:br>
            <a:r>
              <a:rPr lang="ru-RU" altLang="ru-RU" sz="3600" b="1" dirty="0" smtClean="0">
                <a:solidFill>
                  <a:srgbClr val="FF0000"/>
                </a:solidFill>
              </a:rPr>
              <a:t>Защита проекта </a:t>
            </a:r>
            <a:r>
              <a:rPr lang="ru-RU" altLang="ru-RU" sz="3600" dirty="0" smtClean="0">
                <a:solidFill>
                  <a:srgbClr val="FF0000"/>
                </a:solidFill>
              </a:rPr>
              <a:t/>
            </a:r>
            <a:br>
              <a:rPr lang="ru-RU" altLang="ru-RU" sz="3600" dirty="0" smtClean="0">
                <a:solidFill>
                  <a:srgbClr val="FF0000"/>
                </a:solidFill>
              </a:rPr>
            </a:br>
            <a:r>
              <a:rPr lang="ru-RU" altLang="ru-RU" sz="3600" b="1" dirty="0" smtClean="0">
                <a:solidFill>
                  <a:srgbClr val="FF0000"/>
                </a:solidFill>
              </a:rPr>
              <a:t>«Вагоностроительный </a:t>
            </a:r>
            <a:r>
              <a:rPr lang="ru-RU" altLang="ru-RU" sz="3100" b="1" dirty="0" smtClean="0">
                <a:solidFill>
                  <a:srgbClr val="FF0000"/>
                </a:solidFill>
              </a:rPr>
              <a:t>завод».</a:t>
            </a:r>
            <a:r>
              <a:rPr lang="ru-RU" altLang="ru-RU" b="1" dirty="0" smtClean="0">
                <a:solidFill>
                  <a:srgbClr val="7030A0"/>
                </a:solidFill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endParaRPr lang="ru-RU" altLang="ru-RU" dirty="0" smtClean="0">
              <a:solidFill>
                <a:srgbClr val="7030A0"/>
              </a:solidFill>
            </a:endParaRPr>
          </a:p>
        </p:txBody>
      </p:sp>
      <p:pic>
        <p:nvPicPr>
          <p:cNvPr id="6246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536" t="28004" r="30724" b="818"/>
          <a:stretch>
            <a:fillRect/>
          </a:stretch>
        </p:blipFill>
        <p:spPr>
          <a:xfrm>
            <a:off x="0" y="1430338"/>
            <a:ext cx="1835150" cy="5427662"/>
          </a:xfrm>
        </p:spPr>
      </p:pic>
      <p:pic>
        <p:nvPicPr>
          <p:cNvPr id="62468" name="Рисунок 4"/>
          <p:cNvPicPr>
            <a:picLocks noChangeAspect="1"/>
          </p:cNvPicPr>
          <p:nvPr/>
        </p:nvPicPr>
        <p:blipFill>
          <a:blip r:embed="rId3" cstate="print"/>
          <a:srcRect l="22400" t="26936" r="34666"/>
          <a:stretch>
            <a:fillRect/>
          </a:stretch>
        </p:blipFill>
        <p:spPr bwMode="auto">
          <a:xfrm>
            <a:off x="3707904" y="1438275"/>
            <a:ext cx="1936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Рисунок 5"/>
          <p:cNvPicPr>
            <a:picLocks noChangeAspect="1"/>
          </p:cNvPicPr>
          <p:nvPr/>
        </p:nvPicPr>
        <p:blipFill>
          <a:blip r:embed="rId4" cstate="print"/>
          <a:srcRect l="29466" t="20601" r="25732" b="14301"/>
          <a:stretch>
            <a:fillRect/>
          </a:stretch>
        </p:blipFill>
        <p:spPr bwMode="auto">
          <a:xfrm>
            <a:off x="1835696" y="1417638"/>
            <a:ext cx="2103438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Рисунок 6"/>
          <p:cNvPicPr>
            <a:picLocks noChangeAspect="1"/>
          </p:cNvPicPr>
          <p:nvPr/>
        </p:nvPicPr>
        <p:blipFill>
          <a:blip r:embed="rId5" cstate="print"/>
          <a:srcRect l="20534" t="30449" r="45866" b="7600"/>
          <a:stretch>
            <a:fillRect/>
          </a:stretch>
        </p:blipFill>
        <p:spPr bwMode="auto">
          <a:xfrm>
            <a:off x="5508104" y="1438275"/>
            <a:ext cx="1935162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Рисунок 7"/>
          <p:cNvPicPr>
            <a:picLocks noChangeAspect="1"/>
          </p:cNvPicPr>
          <p:nvPr/>
        </p:nvPicPr>
        <p:blipFill>
          <a:blip r:embed="rId6" cstate="print"/>
          <a:srcRect l="41068" t="23100" r="32800" b="19151"/>
          <a:stretch>
            <a:fillRect/>
          </a:stretch>
        </p:blipFill>
        <p:spPr bwMode="auto">
          <a:xfrm>
            <a:off x="7380312" y="1447800"/>
            <a:ext cx="17636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755576" y="548680"/>
            <a:ext cx="7704856" cy="5760640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2800" b="1" i="1" dirty="0" smtClean="0"/>
              <a:t>  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Использование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ИКТ в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учебном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процессе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позволяет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ru-RU" alt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ru-RU" b="1" dirty="0" smtClean="0"/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        развивать </a:t>
            </a:r>
            <a:r>
              <a:rPr lang="ru-RU" b="1" dirty="0">
                <a:solidFill>
                  <a:srgbClr val="7030A0"/>
                </a:solidFill>
              </a:rPr>
              <a:t>умение учащихся ориентироваться в информационных потоках окружающего мира;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        овладевать </a:t>
            </a:r>
            <a:r>
              <a:rPr lang="ru-RU" b="1" dirty="0">
                <a:solidFill>
                  <a:srgbClr val="7030A0"/>
                </a:solidFill>
              </a:rPr>
              <a:t>практическими способами работы с информацией;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        развивать </a:t>
            </a:r>
            <a:r>
              <a:rPr lang="ru-RU" b="1" dirty="0">
                <a:solidFill>
                  <a:srgbClr val="7030A0"/>
                </a:solidFill>
              </a:rPr>
              <a:t>умения, позволяющие обмениваться информацией с помощью современных технических средств. </a:t>
            </a:r>
            <a:endParaRPr lang="ru-RU" dirty="0">
              <a:solidFill>
                <a:srgbClr val="7030A0"/>
              </a:solidFill>
            </a:endParaRP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58875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755576" y="548680"/>
            <a:ext cx="7704856" cy="5760640"/>
          </a:xfrm>
        </p:spPr>
        <p:txBody>
          <a:bodyPr>
            <a:normAutofit fontScale="85000" lnSpcReduction="10000"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2800" b="1" i="1" dirty="0" smtClean="0"/>
              <a:t>  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Использование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ИКТ в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учебном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процессе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позволяет</a:t>
            </a:r>
            <a:r>
              <a:rPr lang="en-US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ru-RU" alt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сделать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учебный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процесс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более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эффективным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повысить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качество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усвоения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материала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построить</a:t>
            </a:r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индивидуальные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образовательные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траектории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учащихся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осуществить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дифференцированный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подход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к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учащимся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с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разным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уровнем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готовности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к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обучению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т.е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организовать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одновременно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детей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обладающих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различными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способностями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и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возможностями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;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облегчить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деятельность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педагога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и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создать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эффективную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обратную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alt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связь</a:t>
            </a:r>
            <a:r>
              <a:rPr lang="en-US" alt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  <a:endParaRPr lang="ru-RU" alt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altLang="ru-RU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48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7632848" cy="5760640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Развитие ИКТ-компетентности учащихся включает в себя становление и развитие учебной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и </a:t>
            </a:r>
            <a:r>
              <a:rPr lang="ru-RU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общепользовательской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ИКТ-компетентности, в том числе: </a:t>
            </a:r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/>
            <a:endParaRPr lang="ru-RU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- 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способности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к сотрудничеству и 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коммуникации;</a:t>
            </a: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-  к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самостоятельному приобретению, пополнению и интеграции знаний; </a:t>
            </a:r>
            <a:endParaRPr 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-  способности </a:t>
            </a:r>
            <a:r>
              <a:rPr lang="ru-RU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к решению личностно и социально значимых проблем и воплощению решений в 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практику.</a:t>
            </a:r>
            <a:endParaRPr lang="ru-RU" sz="28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3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659960" cy="8783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Использование информационных технологий помогает учителю повышать мотивацию обучения детей и приводит к целому ряду положительных следствий: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755576" y="1357313"/>
            <a:ext cx="7704856" cy="4879999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altLang="ru-RU" sz="2400" dirty="0" smtClean="0"/>
              <a:t> </a:t>
            </a:r>
          </a:p>
          <a:p>
            <a:r>
              <a:rPr lang="ru-RU" altLang="ru-RU" sz="2400" dirty="0" smtClean="0"/>
              <a:t>* </a:t>
            </a:r>
          </a:p>
          <a:p>
            <a:r>
              <a:rPr lang="en-US" altLang="ru-RU" b="1" dirty="0" err="1" smtClean="0">
                <a:solidFill>
                  <a:srgbClr val="7030A0"/>
                </a:solidFill>
              </a:rPr>
              <a:t>обогащает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учащихся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знаниями</a:t>
            </a:r>
            <a:r>
              <a:rPr lang="en-US" altLang="ru-RU" b="1" dirty="0" smtClean="0">
                <a:solidFill>
                  <a:srgbClr val="7030A0"/>
                </a:solidFill>
              </a:rPr>
              <a:t> в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их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образно-понятийной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целостности</a:t>
            </a:r>
            <a:r>
              <a:rPr lang="en-US" altLang="ru-RU" b="1" dirty="0" smtClean="0">
                <a:solidFill>
                  <a:srgbClr val="7030A0"/>
                </a:solidFill>
              </a:rPr>
              <a:t> и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эмоциональной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окрашенности</a:t>
            </a:r>
            <a:r>
              <a:rPr lang="en-US" altLang="ru-RU" b="1" dirty="0" smtClean="0">
                <a:solidFill>
                  <a:srgbClr val="7030A0"/>
                </a:solidFill>
              </a:rPr>
              <a:t>;</a:t>
            </a:r>
            <a:endParaRPr lang="ru-RU" altLang="ru-RU" b="1" dirty="0" smtClean="0">
              <a:solidFill>
                <a:srgbClr val="7030A0"/>
              </a:solidFill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</a:rPr>
              <a:t>*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психологически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облегчает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процесс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усвоения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материала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школьниками</a:t>
            </a:r>
            <a:r>
              <a:rPr lang="en-US" altLang="ru-RU" b="1" dirty="0" smtClean="0">
                <a:solidFill>
                  <a:srgbClr val="7030A0"/>
                </a:solidFill>
              </a:rPr>
              <a:t>;</a:t>
            </a:r>
            <a:endParaRPr lang="ru-RU" altLang="ru-RU" b="1" dirty="0" smtClean="0">
              <a:solidFill>
                <a:srgbClr val="7030A0"/>
              </a:solidFill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</a:rPr>
              <a:t>*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возбуждает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живой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интерес</a:t>
            </a:r>
            <a:r>
              <a:rPr lang="en-US" altLang="ru-RU" b="1" dirty="0" smtClean="0">
                <a:solidFill>
                  <a:srgbClr val="7030A0"/>
                </a:solidFill>
              </a:rPr>
              <a:t> к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предмету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познания</a:t>
            </a:r>
            <a:r>
              <a:rPr lang="en-US" altLang="ru-RU" b="1" dirty="0" smtClean="0">
                <a:solidFill>
                  <a:srgbClr val="7030A0"/>
                </a:solidFill>
              </a:rPr>
              <a:t>;</a:t>
            </a:r>
            <a:endParaRPr lang="ru-RU" altLang="ru-RU" b="1" dirty="0" smtClean="0">
              <a:solidFill>
                <a:srgbClr val="7030A0"/>
              </a:solidFill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</a:rPr>
              <a:t>*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расширяет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общий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кругозор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детей</a:t>
            </a:r>
            <a:r>
              <a:rPr lang="en-US" altLang="ru-RU" b="1" dirty="0" smtClean="0">
                <a:solidFill>
                  <a:srgbClr val="7030A0"/>
                </a:solidFill>
              </a:rPr>
              <a:t>;</a:t>
            </a:r>
            <a:endParaRPr lang="ru-RU" altLang="ru-RU" b="1" dirty="0" smtClean="0">
              <a:solidFill>
                <a:srgbClr val="7030A0"/>
              </a:solidFill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</a:rPr>
              <a:t>*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повышает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уровень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использования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наглядности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на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уроке</a:t>
            </a:r>
            <a:r>
              <a:rPr lang="en-US" altLang="ru-RU" b="1" dirty="0" smtClean="0">
                <a:solidFill>
                  <a:srgbClr val="7030A0"/>
                </a:solidFill>
              </a:rPr>
              <a:t>;</a:t>
            </a:r>
            <a:endParaRPr lang="ru-RU" altLang="ru-RU" b="1" dirty="0" smtClean="0">
              <a:solidFill>
                <a:srgbClr val="7030A0"/>
              </a:solidFill>
            </a:endParaRPr>
          </a:p>
          <a:p>
            <a:r>
              <a:rPr lang="ru-RU" altLang="ru-RU" b="1" dirty="0" smtClean="0">
                <a:solidFill>
                  <a:srgbClr val="7030A0"/>
                </a:solidFill>
              </a:rPr>
              <a:t>*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способствует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увеличению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производительности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труда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учителя</a:t>
            </a:r>
            <a:r>
              <a:rPr lang="en-US" altLang="ru-RU" b="1" dirty="0" smtClean="0">
                <a:solidFill>
                  <a:srgbClr val="7030A0"/>
                </a:solidFill>
              </a:rPr>
              <a:t> и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учащихся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на</a:t>
            </a:r>
            <a:r>
              <a:rPr lang="en-US" altLang="ru-RU" b="1" dirty="0" smtClean="0">
                <a:solidFill>
                  <a:srgbClr val="7030A0"/>
                </a:solidFill>
              </a:rPr>
              <a:t>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уроке</a:t>
            </a:r>
            <a:r>
              <a:rPr lang="en-US" altLang="ru-RU" b="1" dirty="0" smtClean="0">
                <a:solidFill>
                  <a:srgbClr val="7030A0"/>
                </a:solidFill>
              </a:rPr>
              <a:t>.</a:t>
            </a:r>
            <a:endParaRPr lang="ru-RU" altLang="ru-RU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3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3121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5000" dirty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Результативность</a:t>
            </a:r>
            <a:r>
              <a:rPr lang="ru-RU" sz="5000" dirty="0">
                <a:solidFill>
                  <a:srgbClr val="04617B"/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28625" y="3429000"/>
            <a:ext cx="8229600" cy="3103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None/>
              <a:defRPr/>
            </a:pPr>
            <a:r>
              <a:rPr lang="ru-RU" sz="2600" dirty="0">
                <a:solidFill>
                  <a:prstClr val="black"/>
                </a:solidFill>
                <a:cs typeface="Arial" pitchFamily="34" charset="0"/>
              </a:rPr>
              <a:t>		Результативность применения ИКТ – технологий прослеживается с помощью положения педагогики развития, создающий для ученика особое образовательное пространство: открытия себя, своих возможностей, интересов, формирования навыков самостоятельного поиска информации.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67" b="45274"/>
          <a:stretch/>
        </p:blipFill>
        <p:spPr>
          <a:xfrm>
            <a:off x="428626" y="955809"/>
            <a:ext cx="4114800" cy="24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69647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t="14366" b="8549"/>
          <a:stretch/>
        </p:blipFill>
        <p:spPr>
          <a:xfrm rot="20370670">
            <a:off x="595148" y="179698"/>
            <a:ext cx="2034591" cy="34545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3625" y="35512"/>
            <a:ext cx="3313296" cy="2654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77219">
            <a:off x="6196919" y="563701"/>
            <a:ext cx="2839597" cy="2160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6694">
            <a:off x="89350" y="3987912"/>
            <a:ext cx="3046189" cy="2702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460" y="2780760"/>
            <a:ext cx="3137079" cy="2211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1775">
            <a:off x="6068386" y="3126524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1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1" y="548680"/>
            <a:ext cx="7848872" cy="5760640"/>
          </a:xfrm>
        </p:spPr>
      </p:pic>
    </p:spTree>
    <p:extLst>
      <p:ext uri="{BB962C8B-B14F-4D97-AF65-F5344CB8AC3E}">
        <p14:creationId xmlns:p14="http://schemas.microsoft.com/office/powerpoint/2010/main" xmlns="" val="251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Содержимое 2"/>
          <p:cNvSpPr>
            <a:spLocks noGrp="1"/>
          </p:cNvSpPr>
          <p:nvPr>
            <p:ph idx="1"/>
          </p:nvPr>
        </p:nvSpPr>
        <p:spPr>
          <a:xfrm>
            <a:off x="755575" y="548680"/>
            <a:ext cx="7632849" cy="5760640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buNone/>
            </a:pPr>
            <a:r>
              <a:rPr lang="ru-RU" altLang="ru-RU" sz="33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    Использование ИКТ- компетентности учащихся дает возможность формирования УУД в рамках ФГОС, расширения уровня индивидуализации обучения, пробуждая у учащихся стремление к углубленному изучению учебного материала, развитию творческих способностей учащихся, а также является важнейшим условием повышения качества образования</a:t>
            </a:r>
            <a:r>
              <a:rPr lang="ru-RU" altLang="ru-RU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0351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Заголовок 3"/>
          <p:cNvPicPr>
            <a:picLocks noGrp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9632" y="1052736"/>
            <a:ext cx="6768752" cy="1872208"/>
          </a:xfrm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366871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780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7" cy="1399379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На </a:t>
            </a:r>
            <a:r>
              <a:rPr lang="ru-RU" sz="3100" b="1" dirty="0">
                <a:solidFill>
                  <a:srgbClr val="7030A0"/>
                </a:solidFill>
                <a:latin typeface="Arial Black" panose="020B0A04020102020204" pitchFamily="34" charset="0"/>
              </a:rPr>
              <a:t>уроках с использованием ИКТ учащиеся не только получают информацию в «чистом виде» от учителя, но и учатся ее добывать, анализировать, осуществлять </a:t>
            </a:r>
            <a:r>
              <a:rPr lang="ru-RU" sz="31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отбор</a:t>
            </a:r>
            <a:r>
              <a:rPr lang="ru-RU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  <a:endParaRPr lang="ru-RU" sz="3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636912"/>
            <a:ext cx="7488832" cy="360381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Picture 2" descr="C:\Users\Кристина\Desktop\фото для презентации\IMG_3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8453">
            <a:off x="1943761" y="2737370"/>
            <a:ext cx="7519201" cy="45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01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0" descr="http://dok.opredelim.com/pars_docs/refs/60/59058/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7768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824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Кнопка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6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0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Другая 1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732</TotalTime>
  <Words>926</Words>
  <Application>Microsoft Office PowerPoint</Application>
  <PresentationFormat>Экран (4:3)</PresentationFormat>
  <Paragraphs>218</Paragraphs>
  <Slides>75</Slides>
  <Notes>5</Notes>
  <HiddenSlides>0</HiddenSlides>
  <MMClips>11</MMClips>
  <ScaleCrop>false</ScaleCrop>
  <HeadingPairs>
    <vt:vector size="6" baseType="variant"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90" baseType="lpstr">
      <vt:lpstr>Кнопка</vt:lpstr>
      <vt:lpstr>1_Оформление по умолчанию</vt:lpstr>
      <vt:lpstr>Поток</vt:lpstr>
      <vt:lpstr>17_Тема Office</vt:lpstr>
      <vt:lpstr>21_Поток</vt:lpstr>
      <vt:lpstr>26_Поток</vt:lpstr>
      <vt:lpstr>30_Поток</vt:lpstr>
      <vt:lpstr>1_Поток</vt:lpstr>
      <vt:lpstr>Тема Office</vt:lpstr>
      <vt:lpstr>1_Тема Office</vt:lpstr>
      <vt:lpstr>Оформление по умолчанию</vt:lpstr>
      <vt:lpstr>2_Тема Office</vt:lpstr>
      <vt:lpstr>3_Тема Office</vt:lpstr>
      <vt:lpstr>4_Тема Office</vt:lpstr>
      <vt:lpstr>Presentation</vt:lpstr>
      <vt:lpstr>   </vt:lpstr>
      <vt:lpstr>Слайд 2</vt:lpstr>
      <vt:lpstr>  «Человек образованный —  тот,  кто знает, где найти то,  чего он не знает»                             Георг  Зиммель </vt:lpstr>
      <vt:lpstr>Слайд 4</vt:lpstr>
      <vt:lpstr>         Формирование универсальных учебных действий (УУД), обеспечивающих компетенцию «научить учиться».  Без применения информационно-коммуникационных технологий (ИКТ) формирование УУД, обозначенных образовательным стандартом, невозможно. Таким образом, информационно-коммуникационные технологии и ИКТ-компетентность становятся фундаментом для формирования УУД в современной школе.</vt:lpstr>
      <vt:lpstr>ИКТ-компетентность</vt:lpstr>
      <vt:lpstr>Слайд 7</vt:lpstr>
      <vt:lpstr>  На уроках с использованием ИКТ учащиеся не только получают информацию в «чистом виде» от учителя, но и учатся ее добывать, анализировать, осуществлять отбор. </vt:lpstr>
      <vt:lpstr>Слайд 9</vt:lpstr>
      <vt:lpstr>   </vt:lpstr>
      <vt:lpstr>Слайд 11</vt:lpstr>
      <vt:lpstr>   ИКТ-технологии   в работе учителя</vt:lpstr>
      <vt:lpstr>Слайд 13</vt:lpstr>
      <vt:lpstr>Четыре основных формы работы учащихся с применением средств ИКТ</vt:lpstr>
      <vt:lpstr>На уроках математики</vt:lpstr>
      <vt:lpstr>Игровые, обучающие,  тренажерные программы</vt:lpstr>
      <vt:lpstr>Слайд 17</vt:lpstr>
      <vt:lpstr>Слайд 18</vt:lpstr>
      <vt:lpstr>Слайд 19</vt:lpstr>
      <vt:lpstr>Слайд 20</vt:lpstr>
      <vt:lpstr>«Математика вокруг нас. Числа в загадках, пословицах и поговорках».</vt:lpstr>
      <vt:lpstr>Слайд 22</vt:lpstr>
      <vt:lpstr>Слайд 23</vt:lpstr>
      <vt:lpstr>Слайд 24</vt:lpstr>
      <vt:lpstr>               Проектная                       деятельность учащихся </vt:lpstr>
      <vt:lpstr>Защита  проекта  «Моя родословная». </vt:lpstr>
      <vt:lpstr>Проекты детей «Моя семья»</vt:lpstr>
      <vt:lpstr>Защита проектов  «Моя семья»</vt:lpstr>
      <vt:lpstr>Слайд 29</vt:lpstr>
      <vt:lpstr>Слайд 30</vt:lpstr>
      <vt:lpstr>Опыт с семенами фасоли </vt:lpstr>
      <vt:lpstr>Слайд 32</vt:lpstr>
      <vt:lpstr> </vt:lpstr>
      <vt:lpstr> Защита проекта  «Мои домашние питомцы». </vt:lpstr>
      <vt:lpstr>Слайд 35</vt:lpstr>
      <vt:lpstr>Слайд 36</vt:lpstr>
      <vt:lpstr>Метод учебного проекта       (создание презентаций)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Найди фигуру,  имеющую такой вид сверху.</vt:lpstr>
      <vt:lpstr>Слайд 54</vt:lpstr>
      <vt:lpstr>Слайд 55</vt:lpstr>
      <vt:lpstr>«Имена прилагательные в «Сказке о рыбаке и рыбке» А.С. Пушкина. </vt:lpstr>
      <vt:lpstr>ПРОЕКТ «ЖИВАЯ АЗБУКА»</vt:lpstr>
      <vt:lpstr>Слайд 58</vt:lpstr>
      <vt:lpstr>Защита проекта  «Они защищали Родину»</vt:lpstr>
      <vt:lpstr>На уроках музыки, искусства и технологии</vt:lpstr>
      <vt:lpstr>На уроке технологии</vt:lpstr>
      <vt:lpstr>На уроке технологии</vt:lpstr>
      <vt:lpstr> «Украшаем класс к новому году». </vt:lpstr>
      <vt:lpstr>На уроке технологии </vt:lpstr>
      <vt:lpstr>На уроке технологии </vt:lpstr>
      <vt:lpstr>На уроке технологии </vt:lpstr>
      <vt:lpstr> Защита проекта  «Вагоностроительный завод». </vt:lpstr>
      <vt:lpstr>Слайд 68</vt:lpstr>
      <vt:lpstr>Слайд 69</vt:lpstr>
      <vt:lpstr>Использование информационных технологий помогает учителю повышать мотивацию обучения детей и приводит к целому ряду положительных следствий:</vt:lpstr>
      <vt:lpstr>Слайд 71</vt:lpstr>
      <vt:lpstr>Слайд 72</vt:lpstr>
      <vt:lpstr>Слайд 73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ИКТ- компетентности  младших школьников в условиях реализации ФГОС</dc:title>
  <dc:creator>Назым</dc:creator>
  <cp:lastModifiedBy>hp5</cp:lastModifiedBy>
  <cp:revision>37</cp:revision>
  <dcterms:created xsi:type="dcterms:W3CDTF">2017-01-08T15:31:49Z</dcterms:created>
  <dcterms:modified xsi:type="dcterms:W3CDTF">2017-01-19T23:31:14Z</dcterms:modified>
</cp:coreProperties>
</file>